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  <p:sldMasterId id="2147483738" r:id="rId2"/>
    <p:sldMasterId id="2147483750" r:id="rId3"/>
  </p:sldMasterIdLst>
  <p:notesMasterIdLst>
    <p:notesMasterId r:id="rId26"/>
  </p:notesMasterIdLst>
  <p:handoutMasterIdLst>
    <p:handoutMasterId r:id="rId27"/>
  </p:handoutMasterIdLst>
  <p:sldIdLst>
    <p:sldId id="414" r:id="rId4"/>
    <p:sldId id="413" r:id="rId5"/>
    <p:sldId id="416" r:id="rId6"/>
    <p:sldId id="300" r:id="rId7"/>
    <p:sldId id="423" r:id="rId8"/>
    <p:sldId id="425" r:id="rId9"/>
    <p:sldId id="426" r:id="rId10"/>
    <p:sldId id="409" r:id="rId11"/>
    <p:sldId id="420" r:id="rId12"/>
    <p:sldId id="419" r:id="rId13"/>
    <p:sldId id="344" r:id="rId14"/>
    <p:sldId id="427" r:id="rId15"/>
    <p:sldId id="411" r:id="rId16"/>
    <p:sldId id="260" r:id="rId17"/>
    <p:sldId id="366" r:id="rId18"/>
    <p:sldId id="412" r:id="rId19"/>
    <p:sldId id="415" r:id="rId20"/>
    <p:sldId id="428" r:id="rId21"/>
    <p:sldId id="424" r:id="rId22"/>
    <p:sldId id="429" r:id="rId23"/>
    <p:sldId id="430" r:id="rId24"/>
    <p:sldId id="401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900"/>
    <a:srgbClr val="7A7A7A"/>
    <a:srgbClr val="6B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6346" autoAdjust="0"/>
  </p:normalViewPr>
  <p:slideViewPr>
    <p:cSldViewPr snapToGrid="0" snapToObjects="1">
      <p:cViewPr varScale="1">
        <p:scale>
          <a:sx n="126" d="100"/>
          <a:sy n="126" d="100"/>
        </p:scale>
        <p:origin x="1212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7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9B3D7-15CB-9343-AA49-EFB5A8F33F18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BD6B-3536-BC44-B54A-7079C6CEB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3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01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9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41A3-3A5C-3745-BC30-54FFEDE8A36B}" type="datetime1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8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2B100-D328-E642-AEEF-A90A364B1B2C}" type="datetime1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8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5276B-D67B-1743-BEE5-773F3AAB098C}" type="datetime1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7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517" y="3427224"/>
            <a:ext cx="6858000" cy="914400"/>
          </a:xfrm>
        </p:spPr>
        <p:txBody>
          <a:bodyPr/>
          <a:lstStyle>
            <a:lvl1pPr marL="0" indent="0" algn="ctr">
              <a:buNone/>
              <a:defRPr b="0" cap="none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BB16-B659-094C-B0E0-14428E9CFF3A}" type="datetime1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945988" cy="282095"/>
          </a:xfrm>
        </p:spPr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242" y="6341733"/>
            <a:ext cx="58831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02903" y="5741850"/>
            <a:ext cx="8117227" cy="60276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algn="ctr"/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2078568" y="4119917"/>
            <a:ext cx="496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2059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45474" cy="4373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E0409-5936-DA40-AA8D-9B9F1171B3F1}" type="datetime1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7383" y="6376457"/>
            <a:ext cx="627256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2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41629-FDC6-9646-8916-DFCB0CC4C3D2}" type="datetime1">
              <a:rPr lang="en-US" smtClean="0"/>
              <a:t>9/5/2023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</p:spTree>
    <p:extLst>
      <p:ext uri="{BB962C8B-B14F-4D97-AF65-F5344CB8AC3E}">
        <p14:creationId xmlns:p14="http://schemas.microsoft.com/office/powerpoint/2010/main" val="1803262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74800"/>
            <a:ext cx="387752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23" y="1574800"/>
            <a:ext cx="381575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ED84-7D89-EF4D-80B7-C0903BEC0F0F}" type="datetime1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91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49A2-FCB8-7B4A-9369-8D06491ED0F3}" type="datetime1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7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1FBE-7364-B540-8A69-BBDA3DAE4448}" type="datetime1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61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B46F7-CE65-F244-A7A4-3BA4D0CDC302}" type="datetime1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80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B611-B40D-2240-B482-E4D908A29AF3}" type="datetime1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164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27595-4161-3744-97D9-448D4ACD3C75}" type="datetime1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24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ACC0-16DE-4A47-BF1F-76E85C82FD36}" type="datetime1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7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940C-BE97-6D46-ACC3-258768E7C92C}" type="datetime1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60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06BC9-44C8-4043-8D40-9C1BB56BC5E0}" type="datetime1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35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830B1-426C-D04C-9682-F29C58439FD1}" type="datetime1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86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702B-A8C5-604C-AA76-6B80B33A8985}" type="datetime1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69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406C5-2DD4-AE4E-9802-AE18246DAF2B}" type="datetime1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18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EBF40-D494-884C-BCB7-0B9FC1CD76DD}" type="datetime1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07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56E9E-FDDA-B84D-B5EC-97DCC02EFE95}" type="datetime1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651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5EC41-0A0D-2040-818B-7E3F76C3BA39}" type="datetime1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7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2DA6-2AAD-2C40-A8B6-FE2225F6D4C7}" type="datetime1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8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8215-8BF7-FF49-9552-02539D343919}" type="datetime1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90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F9DD-310B-8D4D-BA92-B146035468C1}" type="datetime1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7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24B0D-140C-C74F-999D-58FC0BAF490B}" type="datetime1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52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908-E595-9B4C-9CD9-C9F976E4B215}" type="datetime1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11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B9D3-5A92-FE45-94CF-5523E08680B8}" type="datetime1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E577-2006-EA47-9359-150F90D29856}" type="datetime1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80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FA2BC-DEF6-F94D-9C12-B2BBABF544C8}" type="datetime1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4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1F082-6479-8443-A203-20A89C19C1DD}" type="datetime1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93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23731-BB3E-DC4D-A661-F8AC7896ADC2}" type="datetime1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7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8D0E-A320-244F-A257-08C2F2EB4213}" type="datetime1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37AC-BAB0-5841-933D-6BAA9292C757}" type="datetime1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48FC0-270F-FA4C-AEA9-CF7D4996EE09}" type="datetime1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EV3Lessons.com, 2020, Last Update: (12/21/2019)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3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4547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74120E0-BC98-E049-B0B0-F75A22846210}" type="datetime1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© EV3Lessons.com, 2020, Last Update: (12/21/2019)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7026" y="6358106"/>
            <a:ext cx="666974" cy="365125"/>
          </a:xfrm>
          <a:prstGeom prst="rect">
            <a:avLst/>
          </a:prstGeom>
        </p:spPr>
        <p:txBody>
          <a:bodyPr/>
          <a:lstStyle/>
          <a:p>
            <a:fld id="{4DBC7FC8-25FB-FC45-8177-2B991DA677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8996106" y="2895600"/>
            <a:ext cx="147895" cy="3962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 userDrawn="1"/>
        </p:nvSpPr>
        <p:spPr>
          <a:xfrm>
            <a:off x="8959042" y="0"/>
            <a:ext cx="184958" cy="2895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8904666" y="0"/>
            <a:ext cx="9144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24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7017F-4A6D-3E48-B121-5CB164E40C5F}" type="datetime1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EV3Lessons.com, 2020, Last Update: (12/21/2019)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2E464-3EB8-43C8-8768-9E2AD4F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emf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524" y="3450084"/>
            <a:ext cx="8366436" cy="914400"/>
          </a:xfrm>
        </p:spPr>
        <p:txBody>
          <a:bodyPr>
            <a:noAutofit/>
          </a:bodyPr>
          <a:lstStyle/>
          <a:p>
            <a:r>
              <a:rPr lang="en-US" sz="3600" dirty="0"/>
              <a:t>EV3 Classroom: </a:t>
            </a:r>
            <a:r>
              <a:rPr lang="ro-RO" sz="3600" dirty="0"/>
              <a:t>Mersul înainte</a:t>
            </a:r>
            <a:endParaRPr lang="en-US" sz="3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29D53A-3D05-8248-8098-79F7510ECAE6}"/>
              </a:ext>
            </a:extLst>
          </p:cNvPr>
          <p:cNvSpPr txBox="1">
            <a:spLocks/>
          </p:cNvSpPr>
          <p:nvPr/>
        </p:nvSpPr>
        <p:spPr>
          <a:xfrm>
            <a:off x="4868091" y="272833"/>
            <a:ext cx="3897684" cy="15980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BEGINNER PROGRAMMING LESSON</a:t>
            </a:r>
            <a:endParaRPr lang="en-US" sz="3200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E273A3-FF6F-C149-A15E-370258B18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7" t="7031" r="4033" b="8124"/>
          <a:stretch/>
        </p:blipFill>
        <p:spPr>
          <a:xfrm>
            <a:off x="129863" y="209018"/>
            <a:ext cx="4442137" cy="1673443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F42A41D-02AD-5848-9541-7359494F1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120" y="4883748"/>
            <a:ext cx="1444298" cy="144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85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CB2E-A630-E941-B8E3-488439B9E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Realizează un program de Mers înainte</a:t>
            </a:r>
            <a:endParaRPr lang="en-US" dirty="0"/>
          </a:p>
        </p:txBody>
      </p:sp>
      <p:pic>
        <p:nvPicPr>
          <p:cNvPr id="7" name="Online Media 6" descr="Screen Recording 2019-12-21 at 12.41.45 PM">
            <a:hlinkClick r:id="" action="ppaction://media"/>
            <a:extLst>
              <a:ext uri="{FF2B5EF4-FFF2-40B4-BE49-F238E27FC236}">
                <a16:creationId xmlns:a16="http://schemas.microsoft.com/office/drawing/2014/main" id="{2BAC5E86-489F-854C-B516-D7FDDCAD3B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3536" y="1635244"/>
            <a:ext cx="5559425" cy="437356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17C01B-225E-4B02-B74C-B358C1095C99}"/>
              </a:ext>
            </a:extLst>
          </p:cNvPr>
          <p:cNvSpPr txBox="1"/>
          <p:nvPr/>
        </p:nvSpPr>
        <p:spPr>
          <a:xfrm>
            <a:off x="5875021" y="1524318"/>
            <a:ext cx="27999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Pasul</a:t>
            </a:r>
            <a:r>
              <a:rPr lang="en-US" dirty="0"/>
              <a:t> 3: </a:t>
            </a:r>
            <a:r>
              <a:rPr lang="ro-RO" dirty="0"/>
              <a:t>Trage block-ul </a:t>
            </a:r>
            <a:r>
              <a:rPr lang="en-US" b="1" i="1" dirty="0"/>
              <a:t>“</a:t>
            </a:r>
            <a:r>
              <a:rPr lang="ro-RO" b="1" i="1" dirty="0"/>
              <a:t>C</a:t>
            </a:r>
            <a:r>
              <a:rPr lang="en-US" b="1" i="1" dirty="0" err="1"/>
              <a:t>onfigure</a:t>
            </a:r>
            <a:r>
              <a:rPr lang="en-US" b="1" i="1" dirty="0"/>
              <a:t> movement</a:t>
            </a:r>
            <a:r>
              <a:rPr lang="en-US" dirty="0"/>
              <a:t>” </a:t>
            </a:r>
            <a:r>
              <a:rPr lang="ro-RO" dirty="0"/>
              <a:t>la </a:t>
            </a:r>
            <a:r>
              <a:rPr lang="en-US" dirty="0"/>
              <a:t>program</a:t>
            </a:r>
            <a:r>
              <a:rPr lang="ro-RO" dirty="0"/>
              <a:t>.</a:t>
            </a:r>
            <a:endParaRPr lang="en-US" dirty="0"/>
          </a:p>
          <a:p>
            <a:endParaRPr lang="en-US" dirty="0"/>
          </a:p>
          <a:p>
            <a:r>
              <a:rPr lang="ro-RO" dirty="0"/>
              <a:t>Pasul</a:t>
            </a:r>
            <a:r>
              <a:rPr lang="en-US" dirty="0"/>
              <a:t> 4: </a:t>
            </a:r>
            <a:r>
              <a:rPr lang="ro-RO" dirty="0"/>
              <a:t>Trage block-ul</a:t>
            </a:r>
            <a:r>
              <a:rPr lang="en-US" dirty="0"/>
              <a:t> </a:t>
            </a:r>
            <a:r>
              <a:rPr lang="ro-RO" b="1" i="1" dirty="0"/>
              <a:t>,,</a:t>
            </a:r>
            <a:r>
              <a:rPr lang="en-US" b="1" i="1" dirty="0"/>
              <a:t>Move Straight’’ </a:t>
            </a:r>
            <a:r>
              <a:rPr lang="en-US" dirty="0"/>
              <a:t>la program </a:t>
            </a:r>
          </a:p>
          <a:p>
            <a:r>
              <a:rPr lang="en-US" dirty="0"/>
              <a:t>(</a:t>
            </a:r>
            <a:r>
              <a:rPr lang="en-US" dirty="0" err="1"/>
              <a:t>vezi</a:t>
            </a:r>
            <a:r>
              <a:rPr lang="en-US" dirty="0"/>
              <a:t> anima</a:t>
            </a:r>
            <a:r>
              <a:rPr lang="ro-RO" dirty="0"/>
              <a:t>ția</a:t>
            </a:r>
            <a:r>
              <a:rPr lang="en-US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42D61-967C-8145-9EF5-BF2DC606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</p:spTree>
    <p:extLst>
      <p:ext uri="{BB962C8B-B14F-4D97-AF65-F5344CB8AC3E}">
        <p14:creationId xmlns:p14="http://schemas.microsoft.com/office/powerpoint/2010/main" val="346719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69B188-5C55-BB4F-8C5C-9EC589CD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19" y="5213924"/>
            <a:ext cx="1217517" cy="707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4CE83D-369B-FE48-9443-CD15F26A6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838" y="1448483"/>
            <a:ext cx="3657600" cy="749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4B64CF-31CF-4D12-8BA0-BA2ADF38F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240" y="2094206"/>
            <a:ext cx="1697839" cy="853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Provocarea</a:t>
            </a:r>
            <a:r>
              <a:rPr lang="en-US" dirty="0"/>
              <a:t> 1: </a:t>
            </a:r>
            <a:br>
              <a:rPr lang="ro-RO" dirty="0"/>
            </a:br>
            <a:r>
              <a:rPr lang="ro-RO" dirty="0"/>
              <a:t>mers înainte </a:t>
            </a:r>
            <a:r>
              <a:rPr lang="en-US" dirty="0"/>
              <a:t>(3 SEC</a:t>
            </a:r>
            <a:r>
              <a:rPr lang="ro-RO" dirty="0"/>
              <a:t>unde</a:t>
            </a:r>
            <a:r>
              <a:rPr lang="en-US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56233" y="3351618"/>
            <a:ext cx="39373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Pasul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1: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Creea</a:t>
            </a:r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ză un program Mers înainte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  <a:p>
            <a:r>
              <a:rPr lang="ro-RO" dirty="0"/>
              <a:t>Pasul</a:t>
            </a:r>
            <a:r>
              <a:rPr lang="en-US" dirty="0"/>
              <a:t> 2: </a:t>
            </a:r>
            <a:r>
              <a:rPr lang="ro-RO" dirty="0"/>
              <a:t>Schimbă modul și durata</a:t>
            </a:r>
            <a:r>
              <a:rPr lang="en-US" dirty="0"/>
              <a:t>. M</a:t>
            </a:r>
            <a:r>
              <a:rPr lang="ro-RO" dirty="0"/>
              <a:t>ergi</a:t>
            </a:r>
            <a:r>
              <a:rPr lang="en-US" dirty="0"/>
              <a:t> “3 Sec</a:t>
            </a:r>
            <a:r>
              <a:rPr lang="ro-RO" dirty="0"/>
              <a:t>unde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ro-RO" dirty="0"/>
              <a:t>Pasul</a:t>
            </a:r>
            <a:r>
              <a:rPr lang="en-US" dirty="0"/>
              <a:t> 3: </a:t>
            </a:r>
            <a:r>
              <a:rPr lang="en-US" dirty="0" err="1"/>
              <a:t>Conect</a:t>
            </a:r>
            <a:r>
              <a:rPr lang="ro-RO" dirty="0"/>
              <a:t>ează cu cablul</a:t>
            </a:r>
            <a:r>
              <a:rPr lang="en-US" dirty="0"/>
              <a:t> USB</a:t>
            </a:r>
            <a:r>
              <a:rPr lang="ro-RO" dirty="0"/>
              <a:t>, </a:t>
            </a:r>
            <a:r>
              <a:rPr lang="en-US" dirty="0"/>
              <a:t>EV3</a:t>
            </a:r>
            <a:r>
              <a:rPr lang="ro-RO" dirty="0"/>
              <a:t>-ul</a:t>
            </a:r>
            <a:r>
              <a:rPr lang="en-US" dirty="0"/>
              <a:t> </a:t>
            </a:r>
            <a:r>
              <a:rPr lang="ro-RO" dirty="0"/>
              <a:t>la</a:t>
            </a:r>
            <a:r>
              <a:rPr lang="en-US" dirty="0"/>
              <a:t> Laptop.</a:t>
            </a:r>
          </a:p>
          <a:p>
            <a:endParaRPr lang="en-US" dirty="0"/>
          </a:p>
          <a:p>
            <a:r>
              <a:rPr lang="ro-RO" dirty="0"/>
              <a:t>Pasul</a:t>
            </a:r>
            <a:r>
              <a:rPr lang="en-US" dirty="0"/>
              <a:t> 4: </a:t>
            </a:r>
            <a:r>
              <a:rPr lang="ro-RO" dirty="0"/>
              <a:t>Descarcă programul în </a:t>
            </a:r>
            <a:r>
              <a:rPr lang="en-US" dirty="0"/>
              <a:t>EV3</a:t>
            </a:r>
          </a:p>
        </p:txBody>
      </p:sp>
      <p:sp>
        <p:nvSpPr>
          <p:cNvPr id="12" name="Oval 11"/>
          <p:cNvSpPr/>
          <p:nvPr/>
        </p:nvSpPr>
        <p:spPr>
          <a:xfrm>
            <a:off x="3806722" y="2601831"/>
            <a:ext cx="1496964" cy="364372"/>
          </a:xfrm>
          <a:prstGeom prst="ellipse">
            <a:avLst/>
          </a:prstGeom>
          <a:noFill/>
          <a:ln w="28575" cmpd="sng">
            <a:solidFill>
              <a:srgbClr val="00B9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716840" y="1525629"/>
            <a:ext cx="270663" cy="558489"/>
          </a:xfrm>
          <a:prstGeom prst="rect">
            <a:avLst/>
          </a:prstGeom>
          <a:noFill/>
          <a:ln w="28575" cmpd="sng">
            <a:solidFill>
              <a:srgbClr val="00B9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19056" y="5342341"/>
            <a:ext cx="653754" cy="579265"/>
          </a:xfrm>
          <a:prstGeom prst="rect">
            <a:avLst/>
          </a:prstGeom>
          <a:noFill/>
          <a:ln w="28575" cmpd="sng">
            <a:solidFill>
              <a:srgbClr val="D128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1895"/>
          <a:stretch/>
        </p:blipFill>
        <p:spPr>
          <a:xfrm>
            <a:off x="337259" y="3018472"/>
            <a:ext cx="1689876" cy="175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2933" y="1611189"/>
            <a:ext cx="125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50179" y="3732939"/>
            <a:ext cx="125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5787" y="5450078"/>
            <a:ext cx="125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6FB70-989B-F14F-95C2-E97EC512F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</p:spTree>
    <p:extLst>
      <p:ext uri="{BB962C8B-B14F-4D97-AF65-F5344CB8AC3E}">
        <p14:creationId xmlns:p14="http://schemas.microsoft.com/office/powerpoint/2010/main" val="363659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A4E38-CA95-4858-B9E6-F6BB09BE2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Alte moduri de a merge înainte pentru 3 secunde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0320-50AE-4E8D-B71F-6F0EAF08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2324101"/>
            <a:ext cx="3225800" cy="2461260"/>
          </a:xfrm>
        </p:spPr>
        <p:txBody>
          <a:bodyPr/>
          <a:lstStyle/>
          <a:p>
            <a:r>
              <a:rPr lang="en-US" dirty="0"/>
              <a:t>Scratch </a:t>
            </a:r>
            <a:r>
              <a:rPr lang="ro-RO" dirty="0"/>
              <a:t>oferă mai multe moduri diferite de a mișca 3 secunde.</a:t>
            </a:r>
            <a:r>
              <a:rPr lang="en-US" dirty="0"/>
              <a:t> </a:t>
            </a:r>
          </a:p>
          <a:p>
            <a:r>
              <a:rPr lang="ro-RO" dirty="0"/>
              <a:t>Aici va prezentăm alte 3 block-uri care fac ca robotul să meargă înainte 3 secunde.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3D67F-234D-4AE7-BF78-CF54F6A4C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2233691"/>
            <a:ext cx="5003800" cy="27559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F7615-8139-9344-8602-E82DD296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</p:spTree>
    <p:extLst>
      <p:ext uri="{BB962C8B-B14F-4D97-AF65-F5344CB8AC3E}">
        <p14:creationId xmlns:p14="http://schemas.microsoft.com/office/powerpoint/2010/main" val="4055225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Instrucțiunile profesorilor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" y="1798320"/>
            <a:ext cx="8245474" cy="512032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800" dirty="0"/>
              <a:t>Împărțiți clasa în grupuri de lucru.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800" dirty="0"/>
              <a:t>Dă fiecărei echipe o copie a fișei de lucru a Provocării </a:t>
            </a:r>
            <a:r>
              <a:rPr lang="en-US" sz="2800" dirty="0"/>
              <a:t>Move Straight</a:t>
            </a:r>
            <a:r>
              <a:rPr lang="ro-RO" sz="2800" dirty="0"/>
              <a:t>.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800" dirty="0"/>
              <a:t>Detaliile Provocării este pe </a:t>
            </a:r>
            <a:r>
              <a:rPr lang="en-US" sz="2800" dirty="0"/>
              <a:t>Slide</a:t>
            </a:r>
            <a:r>
              <a:rPr lang="ro-RO" sz="2800" dirty="0"/>
              <a:t>-ul</a:t>
            </a:r>
            <a:r>
              <a:rPr lang="en-US" sz="2800" dirty="0"/>
              <a:t> 8</a:t>
            </a:r>
            <a:r>
              <a:rPr lang="ro-RO" sz="2800" dirty="0"/>
              <a:t>.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800" dirty="0"/>
              <a:t>Pagina de discuții este </a:t>
            </a:r>
            <a:r>
              <a:rPr lang="en-US" sz="2800" dirty="0"/>
              <a:t>Slide</a:t>
            </a:r>
            <a:r>
              <a:rPr lang="ro-RO" sz="2800" dirty="0"/>
              <a:t>-ul</a:t>
            </a:r>
            <a:r>
              <a:rPr lang="en-US" sz="2800" dirty="0"/>
              <a:t> 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800" dirty="0"/>
              <a:t>Soluția Provocării este pe</a:t>
            </a:r>
            <a:r>
              <a:rPr lang="en-US" sz="2800" dirty="0"/>
              <a:t> Slide</a:t>
            </a:r>
            <a:r>
              <a:rPr lang="ro-RO" sz="2800" dirty="0"/>
              <a:t>-ul</a:t>
            </a:r>
            <a:r>
              <a:rPr lang="en-US" sz="2800" dirty="0"/>
              <a:t> 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800" dirty="0"/>
              <a:t>Un mod mai bun de rezolvare se găsește pe S</a:t>
            </a:r>
            <a:r>
              <a:rPr lang="en-US" sz="2800" dirty="0" err="1"/>
              <a:t>lide</a:t>
            </a:r>
            <a:r>
              <a:rPr lang="ro-RO" sz="2800" dirty="0"/>
              <a:t>-ul</a:t>
            </a:r>
            <a:r>
              <a:rPr lang="en-US" sz="2800" dirty="0"/>
              <a:t> 11</a:t>
            </a:r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E007F3-F8FF-F34A-BE46-08EA5DB41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</p:spTree>
    <p:extLst>
      <p:ext uri="{BB962C8B-B14F-4D97-AF65-F5344CB8AC3E}">
        <p14:creationId xmlns:p14="http://schemas.microsoft.com/office/powerpoint/2010/main" val="1616298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Mers înainte</a:t>
            </a:r>
            <a:r>
              <a:rPr lang="en-US" dirty="0"/>
              <a:t>: Sec</a:t>
            </a:r>
            <a:r>
              <a:rPr lang="ro-RO" dirty="0"/>
              <a:t>unde</a:t>
            </a:r>
            <a:r>
              <a:rPr lang="en-US" dirty="0"/>
              <a:t> vs. </a:t>
            </a:r>
            <a:r>
              <a:rPr lang="ro-RO" dirty="0"/>
              <a:t>grade</a:t>
            </a:r>
            <a:r>
              <a:rPr lang="en-US" dirty="0"/>
              <a:t> vs. Rota</a:t>
            </a:r>
            <a:r>
              <a:rPr lang="ro-RO" dirty="0"/>
              <a:t>ții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555958" cy="4373563"/>
          </a:xfrm>
        </p:spPr>
        <p:txBody>
          <a:bodyPr>
            <a:normAutofit/>
          </a:bodyPr>
          <a:lstStyle/>
          <a:p>
            <a:r>
              <a:rPr lang="ro-RO" dirty="0"/>
              <a:t>PROVOCARE</a:t>
            </a:r>
            <a:r>
              <a:rPr lang="en-US" dirty="0"/>
              <a:t>: </a:t>
            </a:r>
            <a:r>
              <a:rPr lang="ro-RO" dirty="0"/>
              <a:t>Fă robotul să meargă înainte de la linia de start până la linia de stop </a:t>
            </a:r>
            <a:r>
              <a:rPr lang="en-US" dirty="0"/>
              <a:t>(1) </a:t>
            </a:r>
            <a:r>
              <a:rPr lang="ro-RO" dirty="0"/>
              <a:t>și înapoi la linia de start </a:t>
            </a:r>
            <a:r>
              <a:rPr lang="en-US" dirty="0"/>
              <a:t>(2).</a:t>
            </a:r>
          </a:p>
          <a:p>
            <a:r>
              <a:rPr lang="ro-RO" dirty="0"/>
              <a:t>Încearcă modurile </a:t>
            </a:r>
            <a:r>
              <a:rPr lang="en-US" dirty="0"/>
              <a:t>SEC</a:t>
            </a:r>
            <a:r>
              <a:rPr lang="ro-RO" dirty="0"/>
              <a:t>UNDE</a:t>
            </a:r>
            <a:r>
              <a:rPr lang="en-US" dirty="0"/>
              <a:t>, </a:t>
            </a:r>
            <a:r>
              <a:rPr lang="ro-RO" dirty="0"/>
              <a:t>GRADE sau ROTAȚII și ajutează durata/distanța.</a:t>
            </a:r>
            <a:endParaRPr lang="en-US" dirty="0"/>
          </a:p>
          <a:p>
            <a:r>
              <a:rPr lang="ro-RO" dirty="0"/>
              <a:t>Încearcă diferite viteze. </a:t>
            </a:r>
            <a:endParaRPr lang="en-US" sz="2800" dirty="0">
              <a:solidFill>
                <a:srgbClr val="3366FF"/>
              </a:solidFill>
            </a:endParaRP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5775158" y="1871579"/>
            <a:ext cx="2540000" cy="0"/>
          </a:xfrm>
          <a:prstGeom prst="line">
            <a:avLst/>
          </a:pr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5775158" y="5558588"/>
            <a:ext cx="2540000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015789" y="2072105"/>
            <a:ext cx="0" cy="3355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152064" y="2072105"/>
            <a:ext cx="0" cy="3355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61263" y="3449053"/>
            <a:ext cx="30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053" y="3601453"/>
            <a:ext cx="30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79774" y="1434399"/>
            <a:ext cx="94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FINISH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9774" y="5744877"/>
            <a:ext cx="9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</p:txBody>
      </p:sp>
      <p:grpSp>
        <p:nvGrpSpPr>
          <p:cNvPr id="14" name="Group 13"/>
          <p:cNvGrpSpPr/>
          <p:nvPr/>
        </p:nvGrpSpPr>
        <p:grpSpPr>
          <a:xfrm rot="16200000">
            <a:off x="6667610" y="5405934"/>
            <a:ext cx="1053186" cy="1120696"/>
            <a:chOff x="6507213" y="1268447"/>
            <a:chExt cx="1199001" cy="1488066"/>
          </a:xfrm>
        </p:grpSpPr>
        <p:grpSp>
          <p:nvGrpSpPr>
            <p:cNvPr id="15" name="Group 14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6451829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3" name="Oval 22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7216810" y="1268447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343568-9331-7A48-9D07-C332D71BD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</p:spTree>
    <p:extLst>
      <p:ext uri="{BB962C8B-B14F-4D97-AF65-F5344CB8AC3E}">
        <p14:creationId xmlns:p14="http://schemas.microsoft.com/office/powerpoint/2010/main" val="22108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6208E-6 -4.85886E-6 L -0.00017 -0.525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63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52592 L 4.43634E-6 3.7667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79" y="104458"/>
            <a:ext cx="8245475" cy="1371600"/>
          </a:xfrm>
        </p:spPr>
        <p:txBody>
          <a:bodyPr>
            <a:normAutofit/>
          </a:bodyPr>
          <a:lstStyle/>
          <a:p>
            <a:r>
              <a:rPr lang="ro-RO" sz="3200" dirty="0"/>
              <a:t>Discuții despre mersul înainte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65759" y="1188601"/>
            <a:ext cx="82600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Ați ghicit și verificat multe opțiuni</a:t>
            </a:r>
            <a:r>
              <a:rPr lang="en-US" sz="2400" b="1" dirty="0"/>
              <a:t>?</a:t>
            </a:r>
          </a:p>
          <a:p>
            <a:pPr lvl="1"/>
            <a:r>
              <a:rPr lang="ro-RO" sz="2400" dirty="0">
                <a:solidFill>
                  <a:srgbClr val="FF0000"/>
                </a:solidFill>
              </a:rPr>
              <a:t>Da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Program</a:t>
            </a:r>
            <a:r>
              <a:rPr lang="ro-RO" sz="2400" dirty="0">
                <a:solidFill>
                  <a:srgbClr val="FF0000"/>
                </a:solidFill>
              </a:rPr>
              <a:t>area pe secunde, rotații și grade utilizând testele repetate sau ghicitul ia o mulțime de timp și efort.</a:t>
            </a:r>
          </a:p>
          <a:p>
            <a:r>
              <a:rPr lang="ro-RO" sz="2400" b="1" dirty="0"/>
              <a:t>Schimbarea vitezei contează</a:t>
            </a:r>
            <a:r>
              <a:rPr lang="en-US" sz="2400" b="1" dirty="0"/>
              <a:t>?</a:t>
            </a:r>
          </a:p>
          <a:p>
            <a:pPr lvl="1"/>
            <a:r>
              <a:rPr lang="ro-RO" sz="2400" dirty="0">
                <a:solidFill>
                  <a:srgbClr val="FF0000"/>
                </a:solidFill>
              </a:rPr>
              <a:t>Da</a:t>
            </a:r>
            <a:r>
              <a:rPr lang="en-US" sz="2400" dirty="0">
                <a:solidFill>
                  <a:srgbClr val="FF0000"/>
                </a:solidFill>
              </a:rPr>
              <a:t>. </a:t>
            </a:r>
            <a:r>
              <a:rPr lang="ro-RO" sz="2400" dirty="0">
                <a:solidFill>
                  <a:srgbClr val="FF0000"/>
                </a:solidFill>
              </a:rPr>
              <a:t>Când utilizezi opțiunea ,,Move for seconds</a:t>
            </a:r>
            <a:r>
              <a:rPr lang="en-US" sz="2400" dirty="0">
                <a:solidFill>
                  <a:srgbClr val="FF0000"/>
                </a:solidFill>
              </a:rPr>
              <a:t>’’</a:t>
            </a:r>
            <a:r>
              <a:rPr lang="ro-RO" sz="2400" dirty="0">
                <a:solidFill>
                  <a:srgbClr val="FF0000"/>
                </a:solidFill>
              </a:rPr>
              <a:t> - Mers înainte un număr de secunde, viteza robotului contează.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ro-RO" sz="2400" b="1" dirty="0"/>
              <a:t>Crezi că mărimea roții contează</a:t>
            </a:r>
            <a:r>
              <a:rPr lang="en-US" sz="2400" b="1" dirty="0"/>
              <a:t>? </a:t>
            </a:r>
            <a:r>
              <a:rPr lang="ro-RO" sz="2400" b="1" dirty="0"/>
              <a:t>De ce</a:t>
            </a:r>
            <a:r>
              <a:rPr lang="en-US" sz="2400" b="1" dirty="0"/>
              <a:t>?</a:t>
            </a:r>
          </a:p>
          <a:p>
            <a:pPr lvl="1"/>
            <a:r>
              <a:rPr lang="ro-RO" sz="2400" dirty="0">
                <a:solidFill>
                  <a:srgbClr val="FF0000"/>
                </a:solidFill>
              </a:rPr>
              <a:t>Mărimea roții determină distanța parcusă dacă utilizezi comanda ,,Move for degrees/rotations</a:t>
            </a:r>
            <a:r>
              <a:rPr lang="en-US" sz="2400" dirty="0">
                <a:solidFill>
                  <a:srgbClr val="FF0000"/>
                </a:solidFill>
              </a:rPr>
              <a:t>’’.</a:t>
            </a:r>
          </a:p>
          <a:p>
            <a:r>
              <a:rPr lang="ro-RO" sz="2400" b="1" dirty="0"/>
              <a:t>Crezi că nivelul bateriei contează</a:t>
            </a:r>
            <a:r>
              <a:rPr lang="en-US" sz="2400" b="1" dirty="0"/>
              <a:t>? </a:t>
            </a:r>
            <a:r>
              <a:rPr lang="ro-RO" sz="2400" b="1" dirty="0"/>
              <a:t>De ce</a:t>
            </a:r>
            <a:r>
              <a:rPr lang="en-US" sz="2400" b="1" dirty="0"/>
              <a:t>?</a:t>
            </a:r>
          </a:p>
          <a:p>
            <a:pPr lvl="1"/>
            <a:r>
              <a:rPr lang="ro-RO" sz="2400" dirty="0">
                <a:solidFill>
                  <a:srgbClr val="FF0000"/>
                </a:solidFill>
              </a:rPr>
              <a:t>Când utilizezi comanda ,,M</a:t>
            </a:r>
            <a:r>
              <a:rPr lang="en-US" sz="2400" dirty="0" err="1">
                <a:solidFill>
                  <a:srgbClr val="FF0000"/>
                </a:solidFill>
              </a:rPr>
              <a:t>ove</a:t>
            </a:r>
            <a:r>
              <a:rPr lang="en-US" sz="2400" dirty="0">
                <a:solidFill>
                  <a:srgbClr val="FF0000"/>
                </a:solidFill>
              </a:rPr>
              <a:t> in seconds’’, </a:t>
            </a:r>
            <a:r>
              <a:rPr lang="ro-RO" sz="2400" dirty="0">
                <a:solidFill>
                  <a:srgbClr val="FF0000"/>
                </a:solidFill>
              </a:rPr>
              <a:t>nivelul curentului din baterie schimbă puterea din motoare.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662C5C-7C5F-1B46-B804-B58263CB7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</p:spTree>
    <p:extLst>
      <p:ext uri="{BB962C8B-B14F-4D97-AF65-F5344CB8AC3E}">
        <p14:creationId xmlns:p14="http://schemas.microsoft.com/office/powerpoint/2010/main" val="17078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B5F52-675B-3847-A092-CDE2661A9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20" y="1187860"/>
            <a:ext cx="4203700" cy="332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59" y="333937"/>
            <a:ext cx="5734202" cy="738652"/>
          </a:xfrm>
        </p:spPr>
        <p:txBody>
          <a:bodyPr/>
          <a:lstStyle/>
          <a:p>
            <a:r>
              <a:rPr lang="ro-RO" dirty="0"/>
              <a:t>Soluția provocării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24239"/>
            <a:ext cx="8245474" cy="12019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dirty="0"/>
              <a:t>Există o modalitate mai bună de rezolvare a acestei provocării (mergi la slide-ul 11). </a:t>
            </a:r>
            <a:endParaRPr lang="en-US" dirty="0"/>
          </a:p>
        </p:txBody>
      </p:sp>
      <p:cxnSp>
        <p:nvCxnSpPr>
          <p:cNvPr id="7" name="Straight Arrow Connector 6"/>
          <p:cNvCxnSpPr>
            <a:cxnSpLocks/>
            <a:stCxn id="10" idx="1"/>
          </p:cNvCxnSpPr>
          <p:nvPr/>
        </p:nvCxnSpPr>
        <p:spPr>
          <a:xfrm flipH="1" flipV="1">
            <a:off x="4507396" y="3637722"/>
            <a:ext cx="757622" cy="2378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265018" y="3544850"/>
            <a:ext cx="2310063" cy="661389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400" dirty="0">
                <a:solidFill>
                  <a:srgbClr val="FF0000"/>
                </a:solidFill>
              </a:rPr>
              <a:t>Această opțiune poate fi schimbată în grade sau secunde.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E2CF87-5C16-45B3-B8E9-A8B59AABB83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507396" y="3875545"/>
            <a:ext cx="757622" cy="2009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4D541-FED3-0944-9B18-B32E59B3B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</p:spTree>
    <p:extLst>
      <p:ext uri="{BB962C8B-B14F-4D97-AF65-F5344CB8AC3E}">
        <p14:creationId xmlns:p14="http://schemas.microsoft.com/office/powerpoint/2010/main" val="1332859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28" y="241498"/>
            <a:ext cx="8551074" cy="1371600"/>
          </a:xfrm>
        </p:spPr>
        <p:txBody>
          <a:bodyPr>
            <a:normAutofit/>
          </a:bodyPr>
          <a:lstStyle/>
          <a:p>
            <a:r>
              <a:rPr lang="en-US" sz="3500" dirty="0"/>
              <a:t>SOLU</a:t>
            </a:r>
            <a:r>
              <a:rPr lang="ro-RO" sz="3500" dirty="0"/>
              <a:t>ția</a:t>
            </a:r>
            <a:r>
              <a:rPr lang="en-US" sz="3500" dirty="0"/>
              <a:t>: U</a:t>
            </a:r>
            <a:r>
              <a:rPr lang="ro-RO" sz="3500" dirty="0"/>
              <a:t>tilizează </a:t>
            </a:r>
            <a:r>
              <a:rPr lang="en-US" sz="3500" dirty="0"/>
              <a:t>PORT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254549"/>
            <a:ext cx="4962229" cy="4373563"/>
          </a:xfrm>
        </p:spPr>
        <p:txBody>
          <a:bodyPr>
            <a:normAutofit fontScale="85000" lnSpcReduction="10000"/>
          </a:bodyPr>
          <a:lstStyle/>
          <a:p>
            <a:r>
              <a:rPr lang="ro-RO" sz="1700" dirty="0"/>
              <a:t>PROVOCARE</a:t>
            </a:r>
            <a:r>
              <a:rPr lang="en-US" sz="1700" dirty="0"/>
              <a:t>: </a:t>
            </a:r>
            <a:r>
              <a:rPr lang="ro-RO" sz="1700" dirty="0"/>
              <a:t>Mișcă robotul înainte de la linia de </a:t>
            </a:r>
            <a:r>
              <a:rPr lang="en-US" sz="1700" dirty="0"/>
              <a:t>start </a:t>
            </a:r>
            <a:r>
              <a:rPr lang="ro-RO" sz="1700" dirty="0"/>
              <a:t>până la linia de finish</a:t>
            </a:r>
            <a:r>
              <a:rPr lang="en-US" sz="1700" dirty="0"/>
              <a:t> (1) </a:t>
            </a:r>
            <a:r>
              <a:rPr lang="ro-RO" sz="1700" dirty="0"/>
              <a:t>și înapoi la linia de </a:t>
            </a:r>
            <a:r>
              <a:rPr lang="en-US" sz="1700" dirty="0"/>
              <a:t>start (2).</a:t>
            </a:r>
          </a:p>
          <a:p>
            <a:r>
              <a:rPr lang="ro-RO" sz="1700" dirty="0"/>
              <a:t>În această lecție</a:t>
            </a:r>
            <a:r>
              <a:rPr lang="en-US" sz="1700" dirty="0"/>
              <a:t>, </a:t>
            </a:r>
            <a:r>
              <a:rPr lang="ro-RO" sz="1700" dirty="0"/>
              <a:t>a trebuit să ghicești și să verifici o mulțime pentru a face robotul să se oprească exact la linia a doua.</a:t>
            </a:r>
            <a:endParaRPr lang="en-US" sz="2200" dirty="0">
              <a:solidFill>
                <a:srgbClr val="3366FF"/>
              </a:solidFill>
            </a:endParaRPr>
          </a:p>
          <a:p>
            <a:r>
              <a:rPr lang="ro-RO" sz="1700" dirty="0"/>
              <a:t>Acum să încercăm Tabloul de bord</a:t>
            </a:r>
            <a:r>
              <a:rPr lang="en-US" sz="1700" dirty="0"/>
              <a:t>:</a:t>
            </a:r>
          </a:p>
          <a:p>
            <a:pPr lvl="1"/>
            <a:r>
              <a:rPr lang="ro-RO" sz="1700" dirty="0"/>
              <a:t>Mergi la cea care înregistrează citirile senzorului de rotație de pe motoare </a:t>
            </a:r>
            <a:r>
              <a:rPr lang="en-US" sz="1700" dirty="0"/>
              <a:t>(Motor B </a:t>
            </a:r>
            <a:r>
              <a:rPr lang="ro-RO" sz="1700" dirty="0"/>
              <a:t>sau</a:t>
            </a:r>
            <a:r>
              <a:rPr lang="en-US" sz="1700" dirty="0"/>
              <a:t> C </a:t>
            </a:r>
            <a:r>
              <a:rPr lang="ro-RO" sz="1700" dirty="0"/>
              <a:t>pentru robotul din dreapta</a:t>
            </a:r>
            <a:r>
              <a:rPr lang="en-US" sz="1700" dirty="0"/>
              <a:t>)</a:t>
            </a:r>
          </a:p>
          <a:p>
            <a:pPr lvl="1"/>
            <a:r>
              <a:rPr lang="ro-RO" sz="1700" dirty="0"/>
              <a:t>Asigură-te că este setată pe modul ,,</a:t>
            </a:r>
            <a:r>
              <a:rPr lang="en-US" sz="1700" dirty="0"/>
              <a:t>Motor-</a:t>
            </a:r>
            <a:r>
              <a:rPr lang="ro-RO" sz="1700" dirty="0"/>
              <a:t>Degrees</a:t>
            </a:r>
            <a:r>
              <a:rPr lang="en-US" sz="1700" dirty="0"/>
              <a:t>’’</a:t>
            </a:r>
            <a:r>
              <a:rPr lang="ro-RO" sz="1700" dirty="0"/>
              <a:t> și că începe de la 0.</a:t>
            </a:r>
            <a:endParaRPr lang="en-US" sz="1700" dirty="0"/>
          </a:p>
          <a:p>
            <a:pPr lvl="1"/>
            <a:r>
              <a:rPr lang="ro-RO" sz="1700" dirty="0"/>
              <a:t>Mișcă robotul cu mână de la linia de start până la linia de stop. Asigură-te că roata se învârte usor și nu derapează pe măsură ce robotul se mișcă.</a:t>
            </a:r>
            <a:endParaRPr lang="en-US" sz="1700" dirty="0"/>
          </a:p>
          <a:p>
            <a:pPr lvl="1"/>
            <a:r>
              <a:rPr lang="ro-RO" sz="1700" dirty="0"/>
              <a:t>Citește câte grade s-a mișcat robotul tău.</a:t>
            </a:r>
            <a:endParaRPr lang="en-US" sz="1700" dirty="0"/>
          </a:p>
          <a:p>
            <a:pPr lvl="1"/>
            <a:r>
              <a:rPr lang="en-US" sz="1700" dirty="0"/>
              <a:t>U</a:t>
            </a:r>
            <a:r>
              <a:rPr lang="ro-RO" sz="1700" dirty="0"/>
              <a:t>tilizează acest număr în block-ul ,,</a:t>
            </a:r>
            <a:r>
              <a:rPr lang="en-US" sz="1700" dirty="0"/>
              <a:t>Move Steering’’ </a:t>
            </a:r>
            <a:r>
              <a:rPr lang="ro-RO" sz="1700" dirty="0"/>
              <a:t>pentru ca robotul să parcurgă distanța corectă</a:t>
            </a:r>
            <a:r>
              <a:rPr lang="en-US" sz="1700" dirty="0"/>
              <a:t>.</a:t>
            </a:r>
          </a:p>
          <a:p>
            <a:pPr lvl="1"/>
            <a:r>
              <a:rPr lang="ro-RO" sz="1700" dirty="0"/>
              <a:t>Citește lecția despre ,,</a:t>
            </a:r>
            <a:r>
              <a:rPr lang="en-US" sz="1700" dirty="0"/>
              <a:t>Port View’’ </a:t>
            </a:r>
            <a:r>
              <a:rPr lang="en-US" sz="1700" dirty="0" err="1"/>
              <a:t>pentru</a:t>
            </a:r>
            <a:r>
              <a:rPr lang="en-US" sz="1700" dirty="0"/>
              <a:t> </a:t>
            </a:r>
            <a:r>
              <a:rPr lang="en-US" sz="1700" dirty="0" err="1"/>
              <a:t>mai</a:t>
            </a:r>
            <a:r>
              <a:rPr lang="en-US" sz="1700" dirty="0"/>
              <a:t> </a:t>
            </a:r>
            <a:r>
              <a:rPr lang="en-US" sz="1700" dirty="0" err="1"/>
              <a:t>multe</a:t>
            </a:r>
            <a:r>
              <a:rPr lang="en-US" sz="1700" dirty="0"/>
              <a:t> </a:t>
            </a:r>
            <a:r>
              <a:rPr lang="ro-RO" sz="1700" dirty="0"/>
              <a:t>informații.</a:t>
            </a:r>
            <a:endParaRPr lang="en-US" sz="1700" dirty="0"/>
          </a:p>
          <a:p>
            <a:endParaRPr lang="en-US" sz="2800" dirty="0">
              <a:solidFill>
                <a:srgbClr val="3366FF"/>
              </a:solidFill>
            </a:endParaRP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5746210" y="1419634"/>
            <a:ext cx="2540000" cy="0"/>
          </a:xfrm>
          <a:prstGeom prst="line">
            <a:avLst/>
          </a:pr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5789874" y="3479945"/>
            <a:ext cx="2540000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982969" y="1620160"/>
            <a:ext cx="3872" cy="15616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400613" y="1637823"/>
            <a:ext cx="4417" cy="15865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32315" y="2997108"/>
            <a:ext cx="30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90135" y="2023705"/>
            <a:ext cx="30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44914" y="1447162"/>
            <a:ext cx="94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FINISH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71385" y="3083086"/>
            <a:ext cx="9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</p:txBody>
      </p:sp>
      <p:grpSp>
        <p:nvGrpSpPr>
          <p:cNvPr id="14" name="Group 13"/>
          <p:cNvGrpSpPr/>
          <p:nvPr/>
        </p:nvGrpSpPr>
        <p:grpSpPr>
          <a:xfrm rot="16200000">
            <a:off x="5829168" y="3362513"/>
            <a:ext cx="545006" cy="864972"/>
            <a:chOff x="6507213" y="1210579"/>
            <a:chExt cx="1199000" cy="1603803"/>
          </a:xfrm>
        </p:grpSpPr>
        <p:grpSp>
          <p:nvGrpSpPr>
            <p:cNvPr id="15" name="Group 14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6451829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effectLst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effectLst/>
                </a:endParaRPr>
              </a:p>
            </p:txBody>
          </p:sp>
          <p:sp>
            <p:nvSpPr>
              <p:cNvPr id="23" name="Oval 22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7216811" y="1210579"/>
              <a:ext cx="465620" cy="485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B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40593" y="2329313"/>
              <a:ext cx="465620" cy="485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</a:t>
              </a: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315" y="4233411"/>
            <a:ext cx="2943522" cy="2152149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6643872" y="5011186"/>
            <a:ext cx="1119231" cy="53602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AD669-C5F1-9F48-A074-6EF98C711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0" y="5596911"/>
            <a:ext cx="5308600" cy="850900"/>
          </a:xfrm>
          <a:prstGeom prst="rect">
            <a:avLst/>
          </a:prstGeom>
        </p:spPr>
      </p:pic>
      <p:sp>
        <p:nvSpPr>
          <p:cNvPr id="24" name="Rounded Rectangle 29">
            <a:extLst>
              <a:ext uri="{FF2B5EF4-FFF2-40B4-BE49-F238E27FC236}">
                <a16:creationId xmlns:a16="http://schemas.microsoft.com/office/drawing/2014/main" id="{13D26710-9902-4783-A44F-9C822B64D55C}"/>
              </a:ext>
            </a:extLst>
          </p:cNvPr>
          <p:cNvSpPr/>
          <p:nvPr/>
        </p:nvSpPr>
        <p:spPr>
          <a:xfrm>
            <a:off x="3715142" y="5647513"/>
            <a:ext cx="1637080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D506A7-1747-574F-A90C-5EADE164B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</p:spTree>
    <p:extLst>
      <p:ext uri="{BB962C8B-B14F-4D97-AF65-F5344CB8AC3E}">
        <p14:creationId xmlns:p14="http://schemas.microsoft.com/office/powerpoint/2010/main" val="56783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-0.00225 -0.314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-0.31435 L 2.5E-6 -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1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08" y="263662"/>
            <a:ext cx="8245475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Block-urile </a:t>
            </a:r>
            <a:br>
              <a:rPr lang="ro-RO" dirty="0"/>
            </a:br>
            <a:r>
              <a:rPr lang="en-US" dirty="0"/>
              <a:t>Start Moving </a:t>
            </a:r>
            <a:r>
              <a:rPr lang="ro-RO" dirty="0"/>
              <a:t>și</a:t>
            </a:r>
            <a:r>
              <a:rPr lang="en-US" dirty="0"/>
              <a:t> Stop Moving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0076" y="1524318"/>
            <a:ext cx="4622598" cy="4736927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ro-RO" dirty="0"/>
              <a:t>Mai sunt </a:t>
            </a:r>
            <a:r>
              <a:rPr lang="en-US" dirty="0"/>
              <a:t>4 </a:t>
            </a:r>
            <a:r>
              <a:rPr lang="ro-RO" dirty="0"/>
              <a:t>block-uri de comenzi în Paleta ,,</a:t>
            </a:r>
            <a:r>
              <a:rPr lang="en-US" dirty="0"/>
              <a:t>Movement’’.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Block-urile </a:t>
            </a:r>
            <a:r>
              <a:rPr lang="ro-RO" dirty="0"/>
              <a:t>,,</a:t>
            </a:r>
            <a:r>
              <a:rPr lang="en-US" dirty="0"/>
              <a:t>Start </a:t>
            </a:r>
            <a:r>
              <a:rPr lang="ro-RO" dirty="0"/>
              <a:t>m</a:t>
            </a:r>
            <a:r>
              <a:rPr lang="en-US" dirty="0" err="1"/>
              <a:t>oving</a:t>
            </a:r>
            <a:r>
              <a:rPr lang="en-US" dirty="0"/>
              <a:t>’’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porni</a:t>
            </a:r>
            <a:r>
              <a:rPr lang="en-US" dirty="0"/>
              <a:t> </a:t>
            </a:r>
            <a:r>
              <a:rPr lang="en-US" dirty="0" err="1"/>
              <a:t>motoarele</a:t>
            </a:r>
            <a:r>
              <a:rPr lang="en-US" dirty="0"/>
              <a:t> de trac</a:t>
            </a:r>
            <a:r>
              <a:rPr lang="ro-RO" dirty="0"/>
              <a:t>țiune la o viteză specificată </a:t>
            </a:r>
            <a:r>
              <a:rPr lang="en-US" dirty="0"/>
              <a:t>(</a:t>
            </a:r>
            <a:r>
              <a:rPr lang="ro-RO" dirty="0"/>
              <a:t>este dată și direcția</a:t>
            </a:r>
            <a:r>
              <a:rPr lang="en-US" dirty="0"/>
              <a:t>). </a:t>
            </a:r>
          </a:p>
          <a:p>
            <a:pPr marL="342900" indent="-342900">
              <a:buFont typeface="Arial"/>
              <a:buChar char="•"/>
            </a:pPr>
            <a:r>
              <a:rPr lang="ro-RO" dirty="0"/>
              <a:t>Aceste block-uri nu au durată/distanță.</a:t>
            </a:r>
            <a:r>
              <a:rPr lang="en-US" dirty="0"/>
              <a:t> </a:t>
            </a:r>
            <a:r>
              <a:rPr lang="ro-RO" dirty="0"/>
              <a:t>După ce motoarele sunt pornite, programul se mută instantaneu la următoarea comandă.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ro-RO" dirty="0"/>
              <a:t>Motorul va continua să se învârtă până când acesta va fi oprit sau va fi controlat de o altă comandă. Comanda ,,St</a:t>
            </a:r>
            <a:r>
              <a:rPr lang="en-US" dirty="0"/>
              <a:t>op </a:t>
            </a:r>
            <a:r>
              <a:rPr lang="ro-RO" dirty="0"/>
              <a:t>M</a:t>
            </a:r>
            <a:r>
              <a:rPr lang="en-US" dirty="0" err="1"/>
              <a:t>oving</a:t>
            </a:r>
            <a:r>
              <a:rPr lang="en-US" dirty="0"/>
              <a:t>’’ </a:t>
            </a:r>
            <a:r>
              <a:rPr lang="ro-RO" dirty="0"/>
              <a:t>va opri și menține motoarele indiferent ce acțiune rulau.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(Last edit: 12/21/19)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Screen Shot 2019-12-21 at 3.54.2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"/>
          <a:stretch/>
        </p:blipFill>
        <p:spPr>
          <a:xfrm>
            <a:off x="243818" y="2303898"/>
            <a:ext cx="3710189" cy="709143"/>
          </a:xfrm>
          <a:prstGeom prst="rect">
            <a:avLst/>
          </a:prstGeom>
        </p:spPr>
      </p:pic>
      <p:pic>
        <p:nvPicPr>
          <p:cNvPr id="8" name="Picture 7" descr="Screen Shot 2019-12-21 at 3.54.2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/>
          <a:stretch/>
        </p:blipFill>
        <p:spPr>
          <a:xfrm>
            <a:off x="243818" y="4228759"/>
            <a:ext cx="1674451" cy="743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74FBE1-6743-884E-AC89-801158F55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18" y="1574223"/>
            <a:ext cx="2479588" cy="681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C472CD-098B-6A44-9029-E7CAF22A5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18" y="3035009"/>
            <a:ext cx="3158401" cy="65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8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19" y="73293"/>
            <a:ext cx="8245475" cy="1371600"/>
          </a:xfrm>
        </p:spPr>
        <p:txBody>
          <a:bodyPr/>
          <a:lstStyle/>
          <a:p>
            <a:r>
              <a:rPr lang="ro-RO" dirty="0"/>
              <a:t>Mișcarea</a:t>
            </a:r>
            <a:br>
              <a:rPr lang="ro-RO" dirty="0"/>
            </a:br>
            <a:r>
              <a:rPr lang="en-US" dirty="0"/>
              <a:t>Start </a:t>
            </a:r>
            <a:r>
              <a:rPr lang="ro-RO" dirty="0"/>
              <a:t>și</a:t>
            </a:r>
            <a:r>
              <a:rPr lang="en-US" dirty="0"/>
              <a:t> </a:t>
            </a:r>
            <a:r>
              <a:rPr lang="ro-RO" dirty="0"/>
              <a:t>stop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(Last edit: 12/21/19)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19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2419" y="1348945"/>
            <a:ext cx="4777741" cy="485558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Ce se va întâmpla dacă plasezi block-ul ,,</a:t>
            </a:r>
            <a:r>
              <a:rPr lang="en-US" dirty="0"/>
              <a:t>Start Moving’’?</a:t>
            </a:r>
          </a:p>
          <a:p>
            <a:r>
              <a:rPr lang="ro-RO" dirty="0"/>
              <a:t>Robotul se va</a:t>
            </a:r>
            <a:r>
              <a:rPr lang="en-US" dirty="0"/>
              <a:t>…</a:t>
            </a:r>
          </a:p>
          <a:p>
            <a:r>
              <a:rPr lang="en-US" dirty="0"/>
              <a:t>	1) M</a:t>
            </a:r>
            <a:r>
              <a:rPr lang="ro-RO" dirty="0"/>
              <a:t>ișca</a:t>
            </a:r>
            <a:r>
              <a:rPr lang="en-US" dirty="0"/>
              <a:t>?</a:t>
            </a:r>
          </a:p>
          <a:p>
            <a:r>
              <a:rPr lang="en-US" dirty="0"/>
              <a:t>	2) </a:t>
            </a:r>
            <a:r>
              <a:rPr lang="ro-RO" dirty="0"/>
              <a:t>Mișca pentru puțin timp</a:t>
            </a:r>
            <a:r>
              <a:rPr lang="en-US" dirty="0"/>
              <a:t>?</a:t>
            </a:r>
          </a:p>
          <a:p>
            <a:r>
              <a:rPr lang="en-US" dirty="0"/>
              <a:t>	3) </a:t>
            </a:r>
            <a:r>
              <a:rPr lang="ro-RO" dirty="0"/>
              <a:t>nu se va mișca deloc</a:t>
            </a:r>
            <a:r>
              <a:rPr lang="en-US" dirty="0"/>
              <a:t>?</a:t>
            </a:r>
          </a:p>
          <a:p>
            <a:r>
              <a:rPr lang="en-US" dirty="0"/>
              <a:t>	</a:t>
            </a:r>
          </a:p>
          <a:p>
            <a:r>
              <a:rPr lang="ro-RO" dirty="0"/>
              <a:t>Răspuns</a:t>
            </a:r>
            <a:r>
              <a:rPr lang="en-US" dirty="0"/>
              <a:t>: </a:t>
            </a:r>
            <a:r>
              <a:rPr lang="ro-RO" dirty="0"/>
              <a:t>Se mișcă continuu până când se oprește sau programul se termină. Observație</a:t>
            </a:r>
            <a:r>
              <a:rPr lang="en-US" dirty="0"/>
              <a:t>: C</a:t>
            </a:r>
            <a:r>
              <a:rPr lang="ro-RO" dirty="0"/>
              <a:t>omand</a:t>
            </a:r>
            <a:r>
              <a:rPr lang="en-US" dirty="0"/>
              <a:t>a</a:t>
            </a:r>
            <a:r>
              <a:rPr lang="ro-RO" dirty="0"/>
              <a:t> face robotul să se miște la infinit și nu se va opri decât dacă această comandă este urmată de un block ,,</a:t>
            </a:r>
            <a:r>
              <a:rPr lang="en-US" dirty="0"/>
              <a:t>Stop Program’’.	</a:t>
            </a:r>
          </a:p>
          <a:p>
            <a:endParaRPr lang="en-US" dirty="0"/>
          </a:p>
          <a:p>
            <a:r>
              <a:rPr lang="ro-RO" dirty="0"/>
              <a:t>Ce face ,,</a:t>
            </a:r>
            <a:r>
              <a:rPr lang="en-US" dirty="0"/>
              <a:t>Motor Off’’?</a:t>
            </a:r>
          </a:p>
          <a:p>
            <a:r>
              <a:rPr lang="en-US" dirty="0"/>
              <a:t>R</a:t>
            </a:r>
            <a:r>
              <a:rPr lang="ro-RO" dirty="0"/>
              <a:t>ă</a:t>
            </a:r>
            <a:r>
              <a:rPr lang="en-US" dirty="0" err="1"/>
              <a:t>spuns</a:t>
            </a:r>
            <a:r>
              <a:rPr lang="en-US" dirty="0"/>
              <a:t>: </a:t>
            </a:r>
            <a:r>
              <a:rPr lang="ro-RO" dirty="0"/>
              <a:t>Oprește motoarele.</a:t>
            </a:r>
            <a:endParaRPr lang="en-US" dirty="0"/>
          </a:p>
        </p:txBody>
      </p:sp>
      <p:pic>
        <p:nvPicPr>
          <p:cNvPr id="3" name="Picture 2" descr="Screen Shot 2019-12-21 at 3.54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344" y="2298650"/>
            <a:ext cx="3680329" cy="6965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24034" y="3706561"/>
            <a:ext cx="3033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Observă că este un comportament diferit de cel cu care utilizatorii EV3-G ar putea să fie obișnuiți.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49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Obiectivele lecției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o-RO" dirty="0"/>
              <a:t>Învățăm să facem robotul să meargă înainte și înapoi.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Învățăm să utilizăm block-ul ,,</a:t>
            </a:r>
            <a:r>
              <a:rPr lang="en-US" dirty="0"/>
              <a:t>Move Steering’’</a:t>
            </a:r>
            <a:r>
              <a:rPr lang="ro-RO" dirty="0"/>
              <a:t>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Învățăm să citim valorile senzorilor utilizând Port View.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11978-D10A-AD43-B291-F6BC2E55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</p:spTree>
    <p:extLst>
      <p:ext uri="{BB962C8B-B14F-4D97-AF65-F5344CB8AC3E}">
        <p14:creationId xmlns:p14="http://schemas.microsoft.com/office/powerpoint/2010/main" val="294339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BD0A-B1A8-294A-83FE-A85B287E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Block-ul </a:t>
            </a:r>
            <a:r>
              <a:rPr lang="en-US" dirty="0"/>
              <a:t>Wait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12647-7A3C-D645-B1B9-77704CE02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63" y="1524318"/>
            <a:ext cx="8245474" cy="4373563"/>
          </a:xfrm>
        </p:spPr>
        <p:txBody>
          <a:bodyPr>
            <a:normAutofit/>
          </a:bodyPr>
          <a:lstStyle/>
          <a:p>
            <a:r>
              <a:rPr lang="ro-RO" dirty="0"/>
              <a:t>Block-urile de </a:t>
            </a:r>
            <a:r>
              <a:rPr lang="en-US" dirty="0"/>
              <a:t>Start </a:t>
            </a:r>
            <a:r>
              <a:rPr lang="ro-RO" dirty="0"/>
              <a:t>și</a:t>
            </a:r>
            <a:r>
              <a:rPr lang="en-US" dirty="0"/>
              <a:t> Stop Moving </a:t>
            </a:r>
            <a:r>
              <a:rPr lang="ro-RO" dirty="0"/>
              <a:t>sunt utilizate de obicei cu</a:t>
            </a:r>
            <a:r>
              <a:rPr lang="en-US" dirty="0"/>
              <a:t> un</a:t>
            </a:r>
            <a:r>
              <a:rPr lang="ro-RO" dirty="0"/>
              <a:t> block de ,,Wait</a:t>
            </a:r>
            <a:r>
              <a:rPr lang="en-US" dirty="0"/>
              <a:t>’’ (a</a:t>
            </a:r>
            <a:r>
              <a:rPr lang="ro-RO" dirty="0"/>
              <a:t>ș</a:t>
            </a:r>
            <a:r>
              <a:rPr lang="en-US" dirty="0" err="1"/>
              <a:t>teapt</a:t>
            </a:r>
            <a:r>
              <a:rPr lang="ro-RO" dirty="0"/>
              <a:t>ă).</a:t>
            </a:r>
            <a:r>
              <a:rPr lang="en-US" dirty="0"/>
              <a:t> </a:t>
            </a:r>
            <a:r>
              <a:rPr lang="ro-RO" dirty="0"/>
              <a:t>Acest block oprește execuția programului până când evenimentul din block-ul de ,,Wait</a:t>
            </a:r>
            <a:r>
              <a:rPr lang="en-US" dirty="0"/>
              <a:t>’’</a:t>
            </a:r>
            <a:r>
              <a:rPr lang="ro-RO" dirty="0"/>
              <a:t> se întâmplă. Lecția despre senzori prezintă și informațiile necesare pentru utilizarea block-urile de ,,Wait</a:t>
            </a:r>
            <a:r>
              <a:rPr lang="en-US" dirty="0"/>
              <a:t>’’</a:t>
            </a:r>
            <a:r>
              <a:rPr lang="ro-RO" dirty="0"/>
              <a:t> mai în detaliu.</a:t>
            </a:r>
            <a:endParaRPr lang="en-US" dirty="0"/>
          </a:p>
          <a:p>
            <a:r>
              <a:rPr lang="ro-RO" dirty="0"/>
              <a:t>Deocamdată</a:t>
            </a:r>
            <a:r>
              <a:rPr lang="en-US" dirty="0"/>
              <a:t>,</a:t>
            </a:r>
            <a:r>
              <a:rPr lang="ro-RO" dirty="0"/>
              <a:t> vom folosi block-ul</a:t>
            </a:r>
            <a:r>
              <a:rPr lang="en-US" dirty="0"/>
              <a:t> ,,Wait for Seconds’’</a:t>
            </a:r>
            <a:r>
              <a:rPr lang="ro-RO" dirty="0"/>
              <a:t> (așteaptă un număr de secunde)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o-RO" dirty="0"/>
              <a:t>Acest</a:t>
            </a:r>
            <a:r>
              <a:rPr lang="en-US" dirty="0"/>
              <a:t> block </a:t>
            </a:r>
            <a:r>
              <a:rPr lang="ro-RO" dirty="0"/>
              <a:t>va opri execuția programului, numărul de secunde introdus. P</a:t>
            </a:r>
            <a:r>
              <a:rPr lang="en-US" dirty="0" err="1"/>
              <a:t>ute</a:t>
            </a:r>
            <a:r>
              <a:rPr lang="ro-RO" dirty="0"/>
              <a:t>ți rezolva Provocarea </a:t>
            </a:r>
            <a:r>
              <a:rPr lang="en-US" dirty="0"/>
              <a:t>1 (M</a:t>
            </a:r>
            <a:r>
              <a:rPr lang="ro-RO" dirty="0"/>
              <a:t>ers înainte</a:t>
            </a:r>
            <a:r>
              <a:rPr lang="en-US" dirty="0"/>
              <a:t> 3 Seconds) u</a:t>
            </a:r>
            <a:r>
              <a:rPr lang="ro-RO" dirty="0"/>
              <a:t>tilizând block-urile </a:t>
            </a:r>
            <a:r>
              <a:rPr lang="en-US" dirty="0"/>
              <a:t>,,Start Move’’ </a:t>
            </a:r>
            <a:r>
              <a:rPr lang="ro-RO" dirty="0"/>
              <a:t>și</a:t>
            </a:r>
            <a:r>
              <a:rPr lang="en-US" dirty="0"/>
              <a:t> ,,Wait’’?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E1362-5AE5-9F49-B591-B26344D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29647-AD6C-5741-9512-9A68CE99C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756" y="3548984"/>
            <a:ext cx="1747295" cy="66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7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A4E38-CA95-4858-B9E6-F6BB09BE2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152718"/>
            <a:ext cx="8550274" cy="1371600"/>
          </a:xfrm>
        </p:spPr>
        <p:txBody>
          <a:bodyPr>
            <a:normAutofit/>
          </a:bodyPr>
          <a:lstStyle/>
          <a:p>
            <a:r>
              <a:rPr lang="ro-RO" dirty="0"/>
              <a:t>Alte moduri de a mișca robotul 3 secunde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0320-50AE-4E8D-B71F-6F0EAF08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3225800" cy="4373563"/>
          </a:xfrm>
        </p:spPr>
        <p:txBody>
          <a:bodyPr>
            <a:normAutofit lnSpcReduction="10000"/>
          </a:bodyPr>
          <a:lstStyle/>
          <a:p>
            <a:r>
              <a:rPr lang="ro-RO" dirty="0"/>
              <a:t>Block-ul de start </a:t>
            </a:r>
            <a:r>
              <a:rPr lang="en-US" dirty="0"/>
              <a:t>Moving </a:t>
            </a:r>
            <a:r>
              <a:rPr lang="ro-RO" dirty="0"/>
              <a:t>pornește mișcarea robotului</a:t>
            </a:r>
            <a:endParaRPr lang="en-US" dirty="0"/>
          </a:p>
          <a:p>
            <a:r>
              <a:rPr lang="ro-RO" dirty="0"/>
              <a:t>După ce pornesc motoarele. Programul trece la comanda următoare </a:t>
            </a:r>
            <a:r>
              <a:rPr lang="en-US" dirty="0"/>
              <a:t>,,Wait’’. </a:t>
            </a:r>
            <a:r>
              <a:rPr lang="ro-RO" dirty="0"/>
              <a:t>Codul va aștepta 3 secunde. </a:t>
            </a:r>
            <a:endParaRPr lang="en-US" dirty="0"/>
          </a:p>
          <a:p>
            <a:r>
              <a:rPr lang="ro-RO" dirty="0"/>
              <a:t>După cele 3 secunde, codul trece la comanda următoare, robotul se oprește, se execută comanda </a:t>
            </a:r>
            <a:r>
              <a:rPr lang="en-US" dirty="0"/>
              <a:t>,,</a:t>
            </a:r>
            <a:r>
              <a:rPr lang="ro-RO" dirty="0"/>
              <a:t>Stop </a:t>
            </a:r>
            <a:r>
              <a:rPr lang="en-US" dirty="0"/>
              <a:t>Moving’’</a:t>
            </a:r>
            <a:r>
              <a:rPr lang="ro-RO" dirty="0"/>
              <a:t>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F7615-8139-9344-8602-E82DD296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6F2A9-F597-E74C-BE2F-2CBE8AFEE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540" y="2470632"/>
            <a:ext cx="36449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66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65" y="439032"/>
            <a:ext cx="8245475" cy="1371600"/>
          </a:xfrm>
        </p:spPr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0457"/>
            <a:ext cx="8245474" cy="4607432"/>
          </a:xfrm>
        </p:spPr>
        <p:txBody>
          <a:bodyPr>
            <a:noAutofit/>
          </a:bodyPr>
          <a:lstStyle/>
          <a:p>
            <a:r>
              <a:rPr lang="ro-RO" sz="1800" dirty="0"/>
              <a:t>Această lecție de Mindstorms a fost realizată de </a:t>
            </a:r>
            <a:r>
              <a:rPr lang="en-US" sz="1800" dirty="0"/>
              <a:t>Sanjay </a:t>
            </a:r>
            <a:r>
              <a:rPr lang="en-US" sz="1800" dirty="0" err="1"/>
              <a:t>Seshan</a:t>
            </a:r>
            <a:r>
              <a:rPr lang="en-US" sz="1800" dirty="0"/>
              <a:t> </a:t>
            </a:r>
            <a:r>
              <a:rPr lang="ro-RO" sz="1800" dirty="0"/>
              <a:t>și</a:t>
            </a:r>
            <a:r>
              <a:rPr lang="en-US" sz="1800" dirty="0"/>
              <a:t> Arvind </a:t>
            </a:r>
            <a:r>
              <a:rPr lang="en-US" sz="1800" dirty="0" err="1"/>
              <a:t>Seshan</a:t>
            </a:r>
            <a:r>
              <a:rPr lang="ro-RO" sz="1800" dirty="0"/>
              <a:t>.</a:t>
            </a:r>
          </a:p>
          <a:p>
            <a:r>
              <a:rPr lang="ro-RO" sz="1800" dirty="0"/>
              <a:t>Mai multe lecții sunt disponibile pe ev3lessons.com</a:t>
            </a:r>
          </a:p>
          <a:p>
            <a:r>
              <a:rPr lang="ro-RO" sz="1800" dirty="0"/>
              <a:t>Această lecție a fost tradusă în limba română de echipa de robotică FTC – ROSOPHIA #21455 RO20.</a:t>
            </a:r>
            <a:endParaRPr lang="en-US" sz="18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8595" y="3609409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6C93E-7853-FE46-9106-5370EA95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</p:spTree>
    <p:extLst>
      <p:ext uri="{BB962C8B-B14F-4D97-AF65-F5344CB8AC3E}">
        <p14:creationId xmlns:p14="http://schemas.microsoft.com/office/powerpoint/2010/main" val="254361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D909-918C-9E42-9362-D55F91E2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</a:t>
            </a:r>
            <a:r>
              <a:rPr lang="ro-RO" dirty="0"/>
              <a:t>gurarea block-urilor </a:t>
            </a:r>
            <a:r>
              <a:rPr lang="en-US" dirty="0"/>
              <a:t> </a:t>
            </a:r>
            <a:r>
              <a:rPr lang="ro-RO" dirty="0"/>
              <a:t>de mișcare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C9749-535A-844C-917F-6213A60C2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o-RO" dirty="0"/>
              <a:t>Înainte de a utiliza block-urile de mișcare, trebuie să configurezi robotul mai întâi.</a:t>
            </a:r>
            <a:r>
              <a:rPr lang="en-US" dirty="0"/>
              <a:t> </a:t>
            </a:r>
            <a:endParaRPr lang="ro-RO" dirty="0"/>
          </a:p>
          <a:p>
            <a:endParaRPr lang="en-US" dirty="0"/>
          </a:p>
          <a:p>
            <a:r>
              <a:rPr lang="ro-RO" dirty="0"/>
              <a:t>Sunt 3 block-uri pentru acest scop</a:t>
            </a:r>
            <a:r>
              <a:rPr lang="en-US" dirty="0"/>
              <a:t>: </a:t>
            </a:r>
          </a:p>
          <a:p>
            <a:r>
              <a:rPr lang="ro-RO" dirty="0"/>
              <a:t>Acesta determină care sunt motoarele </a:t>
            </a:r>
            <a:r>
              <a:rPr lang="en-US" dirty="0"/>
              <a:t> </a:t>
            </a:r>
            <a:br>
              <a:rPr lang="en-US" dirty="0"/>
            </a:br>
            <a:r>
              <a:rPr lang="ro-RO" dirty="0"/>
              <a:t>conectate la roata stângă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&amp; </a:t>
            </a:r>
            <a:r>
              <a:rPr lang="ro-RO" dirty="0"/>
              <a:t>dreaptă.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ro-RO" dirty="0"/>
              <a:t>Acesta determină ce face robotul</a:t>
            </a:r>
            <a:r>
              <a:rPr lang="en-US" dirty="0"/>
              <a:t> </a:t>
            </a:r>
            <a:br>
              <a:rPr lang="en-US" dirty="0"/>
            </a:br>
            <a:r>
              <a:rPr lang="ro-RO" dirty="0"/>
              <a:t>la sfârșitul unui ,,M</a:t>
            </a:r>
            <a:r>
              <a:rPr lang="en-US" dirty="0" err="1"/>
              <a:t>ove</a:t>
            </a:r>
            <a:r>
              <a:rPr lang="en-US" dirty="0"/>
              <a:t> block’’</a:t>
            </a:r>
            <a:br>
              <a:rPr lang="en-US" dirty="0"/>
            </a:br>
            <a:r>
              <a:rPr lang="en-US" dirty="0"/>
              <a:t>(</a:t>
            </a:r>
            <a:r>
              <a:rPr lang="ro-RO" dirty="0"/>
              <a:t>frână</a:t>
            </a:r>
            <a:r>
              <a:rPr lang="en-US" dirty="0"/>
              <a:t>/</a:t>
            </a:r>
            <a:r>
              <a:rPr lang="ro-RO" dirty="0"/>
              <a:t>menținere sau oprire)</a:t>
            </a:r>
            <a:endParaRPr lang="en-US" dirty="0"/>
          </a:p>
          <a:p>
            <a:r>
              <a:rPr lang="ro-RO" dirty="0"/>
              <a:t>Aceasta setează viteza </a:t>
            </a:r>
            <a:r>
              <a:rPr lang="en-US" dirty="0"/>
              <a:t>“default” </a:t>
            </a:r>
            <a:br>
              <a:rPr lang="en-US" dirty="0"/>
            </a:br>
            <a:r>
              <a:rPr lang="ro-RO" dirty="0"/>
              <a:t>pentru celelate block-uri de mișcare.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7806F-56F6-AB44-99BE-CC60BB010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1" t="8214" r="3279" b="9618"/>
          <a:stretch/>
        </p:blipFill>
        <p:spPr>
          <a:xfrm>
            <a:off x="4875435" y="3690517"/>
            <a:ext cx="4030201" cy="159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C5390A-6871-F24D-8E69-A5415387E6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73" t="40962" b="1"/>
          <a:stretch/>
        </p:blipFill>
        <p:spPr>
          <a:xfrm>
            <a:off x="5524550" y="5711119"/>
            <a:ext cx="2858106" cy="9597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8E4CD8-38CB-4A69-B676-339C2D72784C}"/>
              </a:ext>
            </a:extLst>
          </p:cNvPr>
          <p:cNvCxnSpPr>
            <a:cxnSpLocks/>
          </p:cNvCxnSpPr>
          <p:nvPr/>
        </p:nvCxnSpPr>
        <p:spPr>
          <a:xfrm>
            <a:off x="4067138" y="3562276"/>
            <a:ext cx="751997" cy="37710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71996B-EC94-47AF-A3A2-8E8898DFB345}"/>
              </a:ext>
            </a:extLst>
          </p:cNvPr>
          <p:cNvCxnSpPr>
            <a:cxnSpLocks/>
          </p:cNvCxnSpPr>
          <p:nvPr/>
        </p:nvCxnSpPr>
        <p:spPr>
          <a:xfrm flipV="1">
            <a:off x="4123438" y="4942703"/>
            <a:ext cx="751997" cy="45602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70490E-D860-4558-92F0-7F19B9C4BDFD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371938" y="4488817"/>
            <a:ext cx="503497" cy="4434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B55CC410-18BB-4CA3-B711-F878E4E61F31}"/>
              </a:ext>
            </a:extLst>
          </p:cNvPr>
          <p:cNvSpPr/>
          <p:nvPr/>
        </p:nvSpPr>
        <p:spPr>
          <a:xfrm rot="1800000">
            <a:off x="6819448" y="4534680"/>
            <a:ext cx="1523547" cy="1852963"/>
          </a:xfrm>
          <a:prstGeom prst="arc">
            <a:avLst/>
          </a:prstGeom>
          <a:ln w="5715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CCEF7C-834D-492D-BE5F-D025AB43D18F}"/>
              </a:ext>
            </a:extLst>
          </p:cNvPr>
          <p:cNvGrpSpPr/>
          <p:nvPr/>
        </p:nvGrpSpPr>
        <p:grpSpPr>
          <a:xfrm>
            <a:off x="6146240" y="2190509"/>
            <a:ext cx="1199001" cy="1371767"/>
            <a:chOff x="6507213" y="1384746"/>
            <a:chExt cx="1199001" cy="137176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122D2C-4D47-4029-8F4A-E717F89127F9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0" name="Rounded Rectangle 14">
                <a:extLst>
                  <a:ext uri="{FF2B5EF4-FFF2-40B4-BE49-F238E27FC236}">
                    <a16:creationId xmlns:a16="http://schemas.microsoft.com/office/drawing/2014/main" id="{507020E4-B09D-43F0-A376-2009F9F16C1A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15">
                <a:extLst>
                  <a:ext uri="{FF2B5EF4-FFF2-40B4-BE49-F238E27FC236}">
                    <a16:creationId xmlns:a16="http://schemas.microsoft.com/office/drawing/2014/main" id="{076AEFFD-93DC-489E-8590-E55B8C329988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2" name="Rounded Rectangle 16">
                <a:extLst>
                  <a:ext uri="{FF2B5EF4-FFF2-40B4-BE49-F238E27FC236}">
                    <a16:creationId xmlns:a16="http://schemas.microsoft.com/office/drawing/2014/main" id="{D0D6CCAE-145A-4997-A904-2E4B2642C62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65F9179-3A27-4B0C-AA29-2354FB3C2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5B1542-4D6E-4F7D-AF88-01079C8A2E71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706CA1-D89A-4D08-BC98-41DF093CA217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24" name="Arc 23">
            <a:extLst>
              <a:ext uri="{FF2B5EF4-FFF2-40B4-BE49-F238E27FC236}">
                <a16:creationId xmlns:a16="http://schemas.microsoft.com/office/drawing/2014/main" id="{2B9E2385-44B4-4FF2-9D4C-DD71F6FE5AD0}"/>
              </a:ext>
            </a:extLst>
          </p:cNvPr>
          <p:cNvSpPr/>
          <p:nvPr/>
        </p:nvSpPr>
        <p:spPr>
          <a:xfrm rot="900000">
            <a:off x="6687617" y="2957130"/>
            <a:ext cx="1449867" cy="1092920"/>
          </a:xfrm>
          <a:prstGeom prst="arc">
            <a:avLst/>
          </a:prstGeom>
          <a:ln w="5715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EF38FA-172D-524E-BEBC-0A3805EB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</p:spTree>
    <p:extLst>
      <p:ext uri="{BB962C8B-B14F-4D97-AF65-F5344CB8AC3E}">
        <p14:creationId xmlns:p14="http://schemas.microsoft.com/office/powerpoint/2010/main" val="3692417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AF4AE477-DAF9-4E64-A6A9-22378DCFA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87" y="1110896"/>
            <a:ext cx="3784600" cy="800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Block-ul Mers înainte</a:t>
            </a:r>
            <a:r>
              <a:rPr lang="en-US" dirty="0"/>
              <a:t> </a:t>
            </a:r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08AA3D35-4896-42BA-AC5C-3FB20FFBE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48039"/>
            <a:ext cx="8245474" cy="1278124"/>
          </a:xfrm>
        </p:spPr>
        <p:txBody>
          <a:bodyPr/>
          <a:lstStyle/>
          <a:p>
            <a:r>
              <a:rPr lang="ro-RO" dirty="0"/>
              <a:t>Block-urile de mișcare cele mai simple</a:t>
            </a:r>
            <a:r>
              <a:rPr lang="en-US" dirty="0"/>
              <a:t> – </a:t>
            </a:r>
            <a:r>
              <a:rPr lang="ro-RO" dirty="0"/>
              <a:t>controlează direcția și distanța</a:t>
            </a:r>
            <a:endParaRPr lang="en-US" dirty="0"/>
          </a:p>
          <a:p>
            <a:r>
              <a:rPr lang="ro-RO" dirty="0"/>
              <a:t>Alte block-uri de Mișcare – controlează viteza și întoarcerile.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09140" y="2789560"/>
            <a:ext cx="1958217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ro-RO" dirty="0"/>
              <a:t>utere</a:t>
            </a:r>
            <a:r>
              <a:rPr lang="en-US" dirty="0"/>
              <a:t>/</a:t>
            </a:r>
            <a:r>
              <a:rPr lang="ro-RO" dirty="0"/>
              <a:t>Viteză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8191" y="4333181"/>
            <a:ext cx="2569940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Durat</a:t>
            </a:r>
            <a:r>
              <a:rPr lang="ro-RO" dirty="0"/>
              <a:t>ă</a:t>
            </a:r>
            <a:r>
              <a:rPr lang="en-US" dirty="0"/>
              <a:t>/</a:t>
            </a:r>
            <a:r>
              <a:rPr lang="en-US" dirty="0" err="1"/>
              <a:t>Distan</a:t>
            </a:r>
            <a:r>
              <a:rPr lang="ro-RO" dirty="0"/>
              <a:t>ță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54707" y="3861161"/>
            <a:ext cx="2201087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</a:t>
            </a:r>
            <a:r>
              <a:rPr lang="ro-RO" dirty="0"/>
              <a:t> de operare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89365" y="3259507"/>
            <a:ext cx="1797766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Frână</a:t>
            </a:r>
            <a:r>
              <a:rPr lang="en-US" dirty="0"/>
              <a:t>/</a:t>
            </a:r>
            <a:r>
              <a:rPr lang="ro-RO" dirty="0"/>
              <a:t>Oprire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688748" y="1439220"/>
            <a:ext cx="1199001" cy="1371767"/>
            <a:chOff x="6507213" y="1384746"/>
            <a:chExt cx="1199001" cy="1371767"/>
          </a:xfrm>
        </p:grpSpPr>
        <p:grpSp>
          <p:nvGrpSpPr>
            <p:cNvPr id="14" name="Group 13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8" name="Oval 17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chemeClr val="accent5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cxnSp>
        <p:nvCxnSpPr>
          <p:cNvPr id="40" name="Straight Arrow Connector 39"/>
          <p:cNvCxnSpPr>
            <a:cxnSpLocks/>
          </p:cNvCxnSpPr>
          <p:nvPr/>
        </p:nvCxnSpPr>
        <p:spPr>
          <a:xfrm flipH="1">
            <a:off x="2758248" y="1822647"/>
            <a:ext cx="928653" cy="24877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34" idx="0"/>
          </p:cNvCxnSpPr>
          <p:nvPr/>
        </p:nvCxnSpPr>
        <p:spPr>
          <a:xfrm flipH="1" flipV="1">
            <a:off x="4586667" y="1865474"/>
            <a:ext cx="168584" cy="776487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0818701-0737-4A99-B6B5-1E208BFBDB41}"/>
              </a:ext>
            </a:extLst>
          </p:cNvPr>
          <p:cNvSpPr/>
          <p:nvPr/>
        </p:nvSpPr>
        <p:spPr>
          <a:xfrm>
            <a:off x="6018239" y="1389693"/>
            <a:ext cx="2505845" cy="3043569"/>
          </a:xfrm>
          <a:prstGeom prst="rect">
            <a:avLst/>
          </a:prstGeom>
          <a:solidFill>
            <a:srgbClr val="7A7A7A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u="sng" dirty="0">
                <a:solidFill>
                  <a:srgbClr val="FF0000"/>
                </a:solidFill>
              </a:rPr>
              <a:t>Set</a:t>
            </a:r>
            <a:r>
              <a:rPr lang="ro-RO" b="1" u="sng" dirty="0">
                <a:solidFill>
                  <a:srgbClr val="FF0000"/>
                </a:solidFill>
              </a:rPr>
              <a:t>ează  î</a:t>
            </a:r>
            <a:r>
              <a:rPr lang="en-US" b="1" u="sng" dirty="0">
                <a:solidFill>
                  <a:srgbClr val="FF0000"/>
                </a:solidFill>
              </a:rPr>
              <a:t>n </a:t>
            </a:r>
            <a:r>
              <a:rPr lang="en-US" b="1" u="sng" dirty="0" err="1">
                <a:solidFill>
                  <a:srgbClr val="FF0000"/>
                </a:solidFill>
              </a:rPr>
              <a:t>configura</a:t>
            </a:r>
            <a:r>
              <a:rPr lang="ro-RO" b="1" u="sng" dirty="0">
                <a:solidFill>
                  <a:srgbClr val="FF0000"/>
                </a:solidFill>
              </a:rPr>
              <a:t>ție</a:t>
            </a:r>
            <a:endParaRPr lang="en-US" b="1" u="sng" dirty="0">
              <a:solidFill>
                <a:srgbClr val="FF0000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8BC0014-103E-41E2-8491-AF95B2AB7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401" y="2641961"/>
            <a:ext cx="2425700" cy="1219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7D8FC75-B4B3-4AFF-AAF1-2641A8FDA407}"/>
              </a:ext>
            </a:extLst>
          </p:cNvPr>
          <p:cNvSpPr txBox="1"/>
          <p:nvPr/>
        </p:nvSpPr>
        <p:spPr>
          <a:xfrm>
            <a:off x="127197" y="3490337"/>
            <a:ext cx="2569940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Direc</a:t>
            </a:r>
            <a:r>
              <a:rPr lang="ro-RO" dirty="0"/>
              <a:t>ție</a:t>
            </a: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EBBFED7-1E8E-4A16-9DEB-C4548B1D1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37" y="2571687"/>
            <a:ext cx="2552700" cy="93980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2BB7EC-6399-4470-98B7-E817A34BFE08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1420787" y="1777881"/>
            <a:ext cx="1259032" cy="793806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2CF9A8F-25F2-4788-90AC-5157BB6C9540}"/>
              </a:ext>
            </a:extLst>
          </p:cNvPr>
          <p:cNvSpPr/>
          <p:nvPr/>
        </p:nvSpPr>
        <p:spPr>
          <a:xfrm>
            <a:off x="83326" y="2451550"/>
            <a:ext cx="552531" cy="240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8C81B-506D-3D44-9337-E4F2B1799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</p:spTree>
    <p:extLst>
      <p:ext uri="{BB962C8B-B14F-4D97-AF65-F5344CB8AC3E}">
        <p14:creationId xmlns:p14="http://schemas.microsoft.com/office/powerpoint/2010/main" val="343334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Block-ul ,,</a:t>
            </a:r>
            <a:r>
              <a:rPr lang="en-US" dirty="0"/>
              <a:t>Move Steering’’</a:t>
            </a:r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08AA3D35-4896-42BA-AC5C-3FB20FFBE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63" y="4948502"/>
            <a:ext cx="8245474" cy="1406042"/>
          </a:xfrm>
        </p:spPr>
        <p:txBody>
          <a:bodyPr>
            <a:normAutofit/>
          </a:bodyPr>
          <a:lstStyle/>
          <a:p>
            <a:r>
              <a:rPr lang="ro-RO" dirty="0"/>
              <a:t>Această comandă controlează deplasarea, dând putere roților din dreapta și stânga.</a:t>
            </a:r>
            <a:r>
              <a:rPr lang="en-US" dirty="0"/>
              <a:t> </a:t>
            </a:r>
            <a:r>
              <a:rPr lang="ro-RO" dirty="0"/>
              <a:t>5</a:t>
            </a:r>
            <a:r>
              <a:rPr lang="en-US" dirty="0"/>
              <a:t>0 &amp; </a:t>
            </a:r>
            <a:r>
              <a:rPr lang="ro-RO" dirty="0"/>
              <a:t>50</a:t>
            </a:r>
            <a:r>
              <a:rPr lang="en-US" dirty="0"/>
              <a:t> </a:t>
            </a:r>
            <a:r>
              <a:rPr lang="ro-RO" dirty="0"/>
              <a:t>dă putere în ambele roți</a:t>
            </a:r>
            <a:r>
              <a:rPr lang="en-US" dirty="0"/>
              <a:t>. </a:t>
            </a:r>
            <a:r>
              <a:rPr lang="ro-RO" dirty="0"/>
              <a:t>-</a:t>
            </a:r>
            <a:r>
              <a:rPr lang="en-US" dirty="0"/>
              <a:t>100 </a:t>
            </a:r>
            <a:r>
              <a:rPr lang="ro-RO" dirty="0"/>
              <a:t>și</a:t>
            </a:r>
            <a:r>
              <a:rPr lang="en-US" dirty="0"/>
              <a:t> -100 </a:t>
            </a:r>
            <a:r>
              <a:rPr lang="ro-RO" dirty="0"/>
              <a:t>dă putere maximă pentru ambele roți dar în direcția opusă.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09140" y="2789560"/>
            <a:ext cx="1958217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ro-RO" dirty="0"/>
              <a:t>utere</a:t>
            </a:r>
            <a:r>
              <a:rPr lang="en-US" dirty="0"/>
              <a:t>/</a:t>
            </a:r>
            <a:r>
              <a:rPr lang="ro-RO" dirty="0"/>
              <a:t>viteză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8191" y="4333181"/>
            <a:ext cx="2569940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Durat</a:t>
            </a:r>
            <a:r>
              <a:rPr lang="ro-RO" dirty="0"/>
              <a:t>ă</a:t>
            </a:r>
            <a:r>
              <a:rPr lang="en-US" dirty="0"/>
              <a:t>/</a:t>
            </a:r>
            <a:r>
              <a:rPr lang="en-US" dirty="0" err="1"/>
              <a:t>Distan</a:t>
            </a:r>
            <a:r>
              <a:rPr lang="ro-RO" dirty="0"/>
              <a:t>ță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54707" y="3861161"/>
            <a:ext cx="2201087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</a:t>
            </a:r>
            <a:r>
              <a:rPr lang="ro-RO" dirty="0"/>
              <a:t> de operare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89365" y="3259507"/>
            <a:ext cx="1797766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Frână</a:t>
            </a:r>
            <a:r>
              <a:rPr lang="en-US" dirty="0"/>
              <a:t>/</a:t>
            </a:r>
            <a:r>
              <a:rPr lang="ro-RO" dirty="0"/>
              <a:t>Oprire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688748" y="1439220"/>
            <a:ext cx="1199001" cy="1371767"/>
            <a:chOff x="6507213" y="1384746"/>
            <a:chExt cx="1199001" cy="1371767"/>
          </a:xfrm>
        </p:grpSpPr>
        <p:grpSp>
          <p:nvGrpSpPr>
            <p:cNvPr id="14" name="Group 13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8" name="Oval 17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chemeClr val="accent5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cxnSp>
        <p:nvCxnSpPr>
          <p:cNvPr id="40" name="Straight Arrow Connector 39"/>
          <p:cNvCxnSpPr>
            <a:cxnSpLocks/>
          </p:cNvCxnSpPr>
          <p:nvPr/>
        </p:nvCxnSpPr>
        <p:spPr>
          <a:xfrm flipH="1">
            <a:off x="2758248" y="1822647"/>
            <a:ext cx="928653" cy="24877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34" idx="0"/>
          </p:cNvCxnSpPr>
          <p:nvPr/>
        </p:nvCxnSpPr>
        <p:spPr>
          <a:xfrm flipH="1" flipV="1">
            <a:off x="4586667" y="1865474"/>
            <a:ext cx="168584" cy="776487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0818701-0737-4A99-B6B5-1E208BFBDB41}"/>
              </a:ext>
            </a:extLst>
          </p:cNvPr>
          <p:cNvSpPr/>
          <p:nvPr/>
        </p:nvSpPr>
        <p:spPr>
          <a:xfrm>
            <a:off x="6084507" y="1248351"/>
            <a:ext cx="2505845" cy="3084830"/>
          </a:xfrm>
          <a:prstGeom prst="rect">
            <a:avLst/>
          </a:prstGeom>
          <a:solidFill>
            <a:srgbClr val="7A7A7A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u="sng" dirty="0">
                <a:solidFill>
                  <a:srgbClr val="FF0000"/>
                </a:solidFill>
              </a:rPr>
              <a:t>Set</a:t>
            </a:r>
            <a:r>
              <a:rPr lang="ro-RO" b="1" u="sng" dirty="0">
                <a:solidFill>
                  <a:srgbClr val="FF0000"/>
                </a:solidFill>
              </a:rPr>
              <a:t>ează î</a:t>
            </a:r>
            <a:r>
              <a:rPr lang="en-US" b="1" u="sng" dirty="0">
                <a:solidFill>
                  <a:srgbClr val="FF0000"/>
                </a:solidFill>
              </a:rPr>
              <a:t>n </a:t>
            </a:r>
            <a:r>
              <a:rPr lang="en-US" b="1" u="sng" dirty="0" err="1">
                <a:solidFill>
                  <a:srgbClr val="FF0000"/>
                </a:solidFill>
              </a:rPr>
              <a:t>configura</a:t>
            </a:r>
            <a:r>
              <a:rPr lang="ro-RO" b="1" u="sng" dirty="0">
                <a:solidFill>
                  <a:srgbClr val="FF0000"/>
                </a:solidFill>
              </a:rPr>
              <a:t>ție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8BC0014-103E-41E2-8491-AF95B2AB7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401" y="2641961"/>
            <a:ext cx="2425700" cy="1219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7D8FC75-B4B3-4AFF-AAF1-2641A8FDA407}"/>
              </a:ext>
            </a:extLst>
          </p:cNvPr>
          <p:cNvSpPr txBox="1"/>
          <p:nvPr/>
        </p:nvSpPr>
        <p:spPr>
          <a:xfrm>
            <a:off x="332290" y="2701010"/>
            <a:ext cx="2569940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Direcția</a:t>
            </a: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2BB7EC-6399-4470-98B7-E817A34BFE08}"/>
              </a:ext>
            </a:extLst>
          </p:cNvPr>
          <p:cNvCxnSpPr>
            <a:cxnSpLocks/>
          </p:cNvCxnSpPr>
          <p:nvPr/>
        </p:nvCxnSpPr>
        <p:spPr>
          <a:xfrm flipV="1">
            <a:off x="1420787" y="1777881"/>
            <a:ext cx="1259032" cy="793806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E8B903A-CFFF-4E3E-BC9A-5E51A2317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446" y="1080687"/>
            <a:ext cx="3873500" cy="762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A07B9-C9D0-7B43-84AC-75615E0A9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</p:spTree>
    <p:extLst>
      <p:ext uri="{BB962C8B-B14F-4D97-AF65-F5344CB8AC3E}">
        <p14:creationId xmlns:p14="http://schemas.microsoft.com/office/powerpoint/2010/main" val="2966407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16" y="37862"/>
            <a:ext cx="8765342" cy="1371600"/>
          </a:xfrm>
        </p:spPr>
        <p:txBody>
          <a:bodyPr>
            <a:normAutofit/>
          </a:bodyPr>
          <a:lstStyle/>
          <a:p>
            <a:r>
              <a:rPr lang="ro-RO" dirty="0"/>
              <a:t>Block-urile </a:t>
            </a:r>
            <a:br>
              <a:rPr lang="ro-RO" dirty="0"/>
            </a:br>
            <a:r>
              <a:rPr lang="en-US" dirty="0"/>
              <a:t>Move Steering/Power</a:t>
            </a:r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08AA3D35-4896-42BA-AC5C-3FB20FFBE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63" y="4723849"/>
            <a:ext cx="8245474" cy="1406042"/>
          </a:xfrm>
        </p:spPr>
        <p:txBody>
          <a:bodyPr>
            <a:normAutofit/>
          </a:bodyPr>
          <a:lstStyle/>
          <a:p>
            <a:r>
              <a:rPr lang="ro-RO" dirty="0"/>
              <a:t>Acesta este un block asemănător cu block-ul ,,Move Steeri</a:t>
            </a:r>
            <a:r>
              <a:rPr lang="en-US" dirty="0"/>
              <a:t>ng’’. </a:t>
            </a:r>
            <a:r>
              <a:rPr lang="ro-RO" dirty="0"/>
              <a:t>Cu toate acestea, în loc să utilizăm viteza </a:t>
            </a:r>
            <a:r>
              <a:rPr lang="en-US" dirty="0"/>
              <a:t>“default”, </a:t>
            </a:r>
            <a:r>
              <a:rPr lang="ro-RO" dirty="0"/>
              <a:t>puteți specifica viteza în interiorul block-ului. Acesta este </a:t>
            </a:r>
            <a:r>
              <a:rPr lang="en-US" dirty="0"/>
              <a:t>un block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ro-RO" dirty="0"/>
              <a:t>util dacă vreți să faceți unele acțiuni mai repede iar altele mai încet.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7197" y="3470461"/>
            <a:ext cx="2569940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Durat</a:t>
            </a:r>
            <a:r>
              <a:rPr lang="ro-RO" dirty="0"/>
              <a:t>ă</a:t>
            </a:r>
            <a:r>
              <a:rPr lang="en-US" dirty="0"/>
              <a:t>/</a:t>
            </a:r>
            <a:r>
              <a:rPr lang="en-US" dirty="0" err="1"/>
              <a:t>Dista</a:t>
            </a:r>
            <a:r>
              <a:rPr lang="ro-RO" dirty="0"/>
              <a:t>nța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03300" y="2956018"/>
            <a:ext cx="2201087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</a:t>
            </a:r>
            <a:r>
              <a:rPr lang="ro-RO" dirty="0"/>
              <a:t> de </a:t>
            </a:r>
            <a:r>
              <a:rPr lang="en-US" dirty="0"/>
              <a:t>opera</a:t>
            </a:r>
            <a:r>
              <a:rPr lang="ro-RO" dirty="0"/>
              <a:t>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89365" y="2893753"/>
            <a:ext cx="1797766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Frână</a:t>
            </a:r>
            <a:r>
              <a:rPr lang="en-US" dirty="0"/>
              <a:t>/</a:t>
            </a:r>
            <a:r>
              <a:rPr lang="ro-RO" dirty="0"/>
              <a:t>Oprire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688748" y="1439220"/>
            <a:ext cx="1199001" cy="1371767"/>
            <a:chOff x="6507213" y="1384746"/>
            <a:chExt cx="1199001" cy="1371767"/>
          </a:xfrm>
        </p:grpSpPr>
        <p:grpSp>
          <p:nvGrpSpPr>
            <p:cNvPr id="14" name="Group 13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8" name="Oval 17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chemeClr val="accent5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cxnSp>
        <p:nvCxnSpPr>
          <p:cNvPr id="40" name="Straight Arrow Connector 39"/>
          <p:cNvCxnSpPr>
            <a:cxnSpLocks/>
          </p:cNvCxnSpPr>
          <p:nvPr/>
        </p:nvCxnSpPr>
        <p:spPr>
          <a:xfrm flipH="1">
            <a:off x="1968163" y="1911908"/>
            <a:ext cx="971674" cy="14872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11" idx="0"/>
          </p:cNvCxnSpPr>
          <p:nvPr/>
        </p:nvCxnSpPr>
        <p:spPr>
          <a:xfrm flipV="1">
            <a:off x="3603844" y="2000677"/>
            <a:ext cx="45590" cy="955341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0818701-0737-4A99-B6B5-1E208BFBDB41}"/>
              </a:ext>
            </a:extLst>
          </p:cNvPr>
          <p:cNvSpPr/>
          <p:nvPr/>
        </p:nvSpPr>
        <p:spPr>
          <a:xfrm>
            <a:off x="6094619" y="1403702"/>
            <a:ext cx="2505845" cy="2589178"/>
          </a:xfrm>
          <a:prstGeom prst="rect">
            <a:avLst/>
          </a:prstGeom>
          <a:solidFill>
            <a:srgbClr val="7A7A7A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u="sng" dirty="0">
                <a:solidFill>
                  <a:srgbClr val="FF0000"/>
                </a:solidFill>
              </a:rPr>
              <a:t>Set</a:t>
            </a:r>
            <a:r>
              <a:rPr lang="ro-RO" b="1" u="sng" dirty="0">
                <a:solidFill>
                  <a:srgbClr val="FF0000"/>
                </a:solidFill>
              </a:rPr>
              <a:t>are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ro-RO" b="1" u="sng" dirty="0">
                <a:solidFill>
                  <a:srgbClr val="FF0000"/>
                </a:solidFill>
              </a:rPr>
              <a:t>î</a:t>
            </a:r>
            <a:r>
              <a:rPr lang="en-US" b="1" u="sng" dirty="0">
                <a:solidFill>
                  <a:srgbClr val="FF0000"/>
                </a:solidFill>
              </a:rPr>
              <a:t>n </a:t>
            </a:r>
            <a:r>
              <a:rPr lang="en-US" b="1" u="sng" dirty="0" err="1">
                <a:solidFill>
                  <a:srgbClr val="FF0000"/>
                </a:solidFill>
              </a:rPr>
              <a:t>configura</a:t>
            </a:r>
            <a:r>
              <a:rPr lang="ro-RO" b="1" u="sng" dirty="0">
                <a:solidFill>
                  <a:srgbClr val="FF0000"/>
                </a:solidFill>
              </a:rPr>
              <a:t>ție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D8FC75-B4B3-4AFF-AAF1-2641A8FDA407}"/>
              </a:ext>
            </a:extLst>
          </p:cNvPr>
          <p:cNvSpPr txBox="1"/>
          <p:nvPr/>
        </p:nvSpPr>
        <p:spPr>
          <a:xfrm>
            <a:off x="127197" y="2894428"/>
            <a:ext cx="1642721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Direcție</a:t>
            </a: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2BB7EC-6399-4470-98B7-E817A34BFE08}"/>
              </a:ext>
            </a:extLst>
          </p:cNvPr>
          <p:cNvCxnSpPr>
            <a:cxnSpLocks/>
          </p:cNvCxnSpPr>
          <p:nvPr/>
        </p:nvCxnSpPr>
        <p:spPr>
          <a:xfrm flipV="1">
            <a:off x="1420787" y="1812364"/>
            <a:ext cx="632977" cy="992895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03E46CC-52A1-4019-8B4D-3E3E9B8DF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21" y="1229279"/>
            <a:ext cx="5130800" cy="939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DFB7FD1-BFF0-4A43-8AF6-7C62BE7ACC0D}"/>
              </a:ext>
            </a:extLst>
          </p:cNvPr>
          <p:cNvSpPr txBox="1"/>
          <p:nvPr/>
        </p:nvSpPr>
        <p:spPr>
          <a:xfrm>
            <a:off x="3651032" y="3545194"/>
            <a:ext cx="2201087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Viteza mișcării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9EA254-1A8D-4881-AFD5-2696F2A43F78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4751576" y="1812364"/>
            <a:ext cx="279573" cy="1732830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5DCBCB-81EF-AA42-B43F-80AC52427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</p:spTree>
    <p:extLst>
      <p:ext uri="{BB962C8B-B14F-4D97-AF65-F5344CB8AC3E}">
        <p14:creationId xmlns:p14="http://schemas.microsoft.com/office/powerpoint/2010/main" val="1035999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Block-ul </a:t>
            </a:r>
            <a:r>
              <a:rPr lang="en-US" dirty="0"/>
              <a:t>Move Tank</a:t>
            </a:r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08AA3D35-4896-42BA-AC5C-3FB20FFBE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63" y="4542531"/>
            <a:ext cx="8245474" cy="1406042"/>
          </a:xfrm>
        </p:spPr>
        <p:txBody>
          <a:bodyPr>
            <a:normAutofit fontScale="92500" lnSpcReduction="10000"/>
          </a:bodyPr>
          <a:lstStyle/>
          <a:p>
            <a:r>
              <a:rPr lang="ro-RO" dirty="0"/>
              <a:t>Acesta este o combinație a block-urilor M</a:t>
            </a:r>
            <a:r>
              <a:rPr lang="en-US" dirty="0" err="1"/>
              <a:t>ove</a:t>
            </a:r>
            <a:r>
              <a:rPr lang="en-US" dirty="0"/>
              <a:t> steering/speed. </a:t>
            </a:r>
            <a:r>
              <a:rPr lang="ro-RO" dirty="0"/>
              <a:t>Cu toate acestea, în loc să specificați viteza și direcția, trebuie să specificați viteza celor două motoare independent unul față de celălalt. Evoluția robotului va fi identică cu block-ul </a:t>
            </a:r>
            <a:r>
              <a:rPr lang="en-US" dirty="0"/>
              <a:t>,,Move </a:t>
            </a:r>
            <a:r>
              <a:rPr lang="ro-RO" dirty="0"/>
              <a:t>S</a:t>
            </a:r>
            <a:r>
              <a:rPr lang="en-US" dirty="0"/>
              <a:t>teering/speed’’.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7840" y="2803183"/>
            <a:ext cx="2155160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Durat</a:t>
            </a:r>
            <a:r>
              <a:rPr lang="ro-RO" dirty="0"/>
              <a:t>ă</a:t>
            </a:r>
            <a:r>
              <a:rPr lang="en-US" dirty="0"/>
              <a:t>/</a:t>
            </a:r>
            <a:r>
              <a:rPr lang="en-US" dirty="0" err="1"/>
              <a:t>Dista</a:t>
            </a:r>
            <a:r>
              <a:rPr lang="ro-RO" dirty="0"/>
              <a:t>nța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2529" y="3398079"/>
            <a:ext cx="2201087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</a:t>
            </a:r>
            <a:r>
              <a:rPr lang="ro-RO" dirty="0"/>
              <a:t> de</a:t>
            </a:r>
            <a:r>
              <a:rPr lang="en-US" dirty="0"/>
              <a:t> opera</a:t>
            </a:r>
            <a:r>
              <a:rPr lang="ro-RO" dirty="0"/>
              <a:t>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89365" y="2893753"/>
            <a:ext cx="1797766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Frână</a:t>
            </a:r>
            <a:r>
              <a:rPr lang="en-US" dirty="0"/>
              <a:t>/</a:t>
            </a:r>
            <a:r>
              <a:rPr lang="ro-RO" dirty="0"/>
              <a:t>Oprire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688748" y="1439220"/>
            <a:ext cx="1199001" cy="1371767"/>
            <a:chOff x="6507213" y="1384746"/>
            <a:chExt cx="1199001" cy="1371767"/>
          </a:xfrm>
        </p:grpSpPr>
        <p:grpSp>
          <p:nvGrpSpPr>
            <p:cNvPr id="14" name="Group 13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8" name="Oval 17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chemeClr val="accent5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cxnSp>
        <p:nvCxnSpPr>
          <p:cNvPr id="40" name="Straight Arrow Connector 39"/>
          <p:cNvCxnSpPr>
            <a:cxnSpLocks/>
            <a:endCxn id="10" idx="0"/>
          </p:cNvCxnSpPr>
          <p:nvPr/>
        </p:nvCxnSpPr>
        <p:spPr>
          <a:xfrm flipH="1">
            <a:off x="1335420" y="1901391"/>
            <a:ext cx="670025" cy="9017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endCxn id="25" idx="2"/>
          </p:cNvCxnSpPr>
          <p:nvPr/>
        </p:nvCxnSpPr>
        <p:spPr>
          <a:xfrm flipV="1">
            <a:off x="2547787" y="1987769"/>
            <a:ext cx="355829" cy="1410310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0818701-0737-4A99-B6B5-1E208BFBDB41}"/>
              </a:ext>
            </a:extLst>
          </p:cNvPr>
          <p:cNvSpPr/>
          <p:nvPr/>
        </p:nvSpPr>
        <p:spPr>
          <a:xfrm>
            <a:off x="5997471" y="1329202"/>
            <a:ext cx="2505845" cy="2749878"/>
          </a:xfrm>
          <a:prstGeom prst="rect">
            <a:avLst/>
          </a:prstGeom>
          <a:solidFill>
            <a:srgbClr val="7A7A7A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u="sng" dirty="0">
                <a:solidFill>
                  <a:srgbClr val="FF0000"/>
                </a:solidFill>
              </a:rPr>
              <a:t>Set</a:t>
            </a:r>
            <a:r>
              <a:rPr lang="ro-RO" b="1" u="sng" dirty="0">
                <a:solidFill>
                  <a:srgbClr val="FF0000"/>
                </a:solidFill>
              </a:rPr>
              <a:t>ează î</a:t>
            </a:r>
            <a:r>
              <a:rPr lang="en-US" b="1" u="sng" dirty="0">
                <a:solidFill>
                  <a:srgbClr val="FF0000"/>
                </a:solidFill>
              </a:rPr>
              <a:t>n </a:t>
            </a:r>
            <a:r>
              <a:rPr lang="en-US" b="1" u="sng" dirty="0" err="1">
                <a:solidFill>
                  <a:srgbClr val="FF0000"/>
                </a:solidFill>
              </a:rPr>
              <a:t>configura</a:t>
            </a:r>
            <a:r>
              <a:rPr lang="ro-RO" b="1" u="sng" dirty="0">
                <a:solidFill>
                  <a:srgbClr val="FF0000"/>
                </a:solidFill>
              </a:rPr>
              <a:t>ție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FB7FD1-BFF0-4A43-8AF6-7C62BE7ACC0D}"/>
              </a:ext>
            </a:extLst>
          </p:cNvPr>
          <p:cNvSpPr txBox="1"/>
          <p:nvPr/>
        </p:nvSpPr>
        <p:spPr>
          <a:xfrm>
            <a:off x="3423503" y="3389745"/>
            <a:ext cx="2201087" cy="646331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Viteza roților stânga și dreapta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9EA254-1A8D-4881-AFD5-2696F2A43F78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3759931" y="1602441"/>
            <a:ext cx="764116" cy="1787304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6A265E3-6366-452C-8987-714DB17F8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89" b="9156"/>
          <a:stretch/>
        </p:blipFill>
        <p:spPr>
          <a:xfrm>
            <a:off x="516016" y="1304648"/>
            <a:ext cx="4775200" cy="6831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EE0704-5C0C-A942-81C6-9C6A8360F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</p:spTree>
    <p:extLst>
      <p:ext uri="{BB962C8B-B14F-4D97-AF65-F5344CB8AC3E}">
        <p14:creationId xmlns:p14="http://schemas.microsoft.com/office/powerpoint/2010/main" val="315378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Valori </a:t>
            </a:r>
            <a:r>
              <a:rPr lang="en-US" dirty="0"/>
              <a:t>NEGATIVE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F23C5-E722-482C-81B4-A10CDEFA3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64" y="4851445"/>
            <a:ext cx="7665720" cy="1371601"/>
          </a:xfrm>
        </p:spPr>
        <p:txBody>
          <a:bodyPr>
            <a:normAutofit fontScale="92500" lnSpcReduction="20000"/>
          </a:bodyPr>
          <a:lstStyle/>
          <a:p>
            <a:r>
              <a:rPr lang="ro-RO" dirty="0"/>
              <a:t>Poți introduce valorile negative pentru putere sau distanță.</a:t>
            </a:r>
            <a:endParaRPr lang="en-US" dirty="0"/>
          </a:p>
          <a:p>
            <a:r>
              <a:rPr lang="ro-RO" dirty="0"/>
              <a:t>Aceasta va face ca robotul să meargă înapoi.</a:t>
            </a:r>
            <a:endParaRPr lang="en-US" dirty="0"/>
          </a:p>
          <a:p>
            <a:r>
              <a:rPr lang="ro-RO" dirty="0"/>
              <a:t>Dacă introduci 2 valori negative </a:t>
            </a:r>
            <a:r>
              <a:rPr lang="en-US" dirty="0"/>
              <a:t>(e.g. p</a:t>
            </a:r>
            <a:r>
              <a:rPr lang="ro-RO" dirty="0"/>
              <a:t>utere și distanță</a:t>
            </a:r>
            <a:r>
              <a:rPr lang="en-US" dirty="0"/>
              <a:t>), </a:t>
            </a:r>
            <a:r>
              <a:rPr lang="ro-RO" dirty="0"/>
              <a:t>robotul va merge înainte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8140" y="1128893"/>
            <a:ext cx="2542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FF0000"/>
                </a:solidFill>
              </a:rPr>
              <a:t>Putere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negativ</a:t>
            </a:r>
            <a:r>
              <a:rPr lang="ro-RO" sz="2000" dirty="0">
                <a:solidFill>
                  <a:srgbClr val="FF0000"/>
                </a:solidFill>
              </a:rPr>
              <a:t>ă</a:t>
            </a:r>
            <a:r>
              <a:rPr lang="en-US" sz="2000" dirty="0">
                <a:solidFill>
                  <a:srgbClr val="FF0000"/>
                </a:solidFill>
              </a:rPr>
              <a:t> = </a:t>
            </a:r>
            <a:r>
              <a:rPr lang="ro-RO" sz="2000" dirty="0">
                <a:solidFill>
                  <a:srgbClr val="FF0000"/>
                </a:solidFill>
              </a:rPr>
              <a:t>î</a:t>
            </a:r>
            <a:r>
              <a:rPr lang="en-US" sz="2000" dirty="0" err="1">
                <a:solidFill>
                  <a:srgbClr val="FF0000"/>
                </a:solidFill>
              </a:rPr>
              <a:t>napoi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01159" y="4427518"/>
            <a:ext cx="18891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B900"/>
                </a:solidFill>
              </a:rPr>
              <a:t>Putere</a:t>
            </a:r>
            <a:r>
              <a:rPr lang="en-US" sz="2000" dirty="0">
                <a:solidFill>
                  <a:srgbClr val="00B900"/>
                </a:solidFill>
              </a:rPr>
              <a:t> </a:t>
            </a:r>
            <a:r>
              <a:rPr lang="en-US" sz="2000" dirty="0" err="1">
                <a:solidFill>
                  <a:srgbClr val="00B900"/>
                </a:solidFill>
              </a:rPr>
              <a:t>pozitiv</a:t>
            </a:r>
            <a:r>
              <a:rPr lang="ro-RO" sz="2000" dirty="0">
                <a:solidFill>
                  <a:srgbClr val="00B900"/>
                </a:solidFill>
              </a:rPr>
              <a:t>ă</a:t>
            </a:r>
            <a:r>
              <a:rPr lang="en-US" sz="2000" dirty="0">
                <a:solidFill>
                  <a:srgbClr val="00B900"/>
                </a:solidFill>
              </a:rPr>
              <a:t> = </a:t>
            </a:r>
            <a:r>
              <a:rPr lang="ro-RO" sz="2000" dirty="0">
                <a:solidFill>
                  <a:srgbClr val="00B900"/>
                </a:solidFill>
              </a:rPr>
              <a:t>î</a:t>
            </a:r>
            <a:r>
              <a:rPr lang="en-US" sz="2000" dirty="0" err="1">
                <a:solidFill>
                  <a:srgbClr val="00B900"/>
                </a:solidFill>
              </a:rPr>
              <a:t>nainte</a:t>
            </a:r>
            <a:endParaRPr lang="en-US" sz="2000" dirty="0">
              <a:solidFill>
                <a:srgbClr val="00B900"/>
              </a:solidFill>
            </a:endParaRPr>
          </a:p>
        </p:txBody>
      </p:sp>
      <p:sp>
        <p:nvSpPr>
          <p:cNvPr id="8" name="Curved Right Arrow 7"/>
          <p:cNvSpPr/>
          <p:nvPr/>
        </p:nvSpPr>
        <p:spPr>
          <a:xfrm flipH="1">
            <a:off x="6312276" y="1772933"/>
            <a:ext cx="1594462" cy="3008528"/>
          </a:xfrm>
          <a:prstGeom prst="curvedRightArrow">
            <a:avLst>
              <a:gd name="adj1" fmla="val 3481"/>
              <a:gd name="adj2" fmla="val 30112"/>
              <a:gd name="adj3" fmla="val 25000"/>
            </a:avLst>
          </a:prstGeom>
          <a:solidFill>
            <a:srgbClr val="00B900"/>
          </a:solidFill>
          <a:ln>
            <a:solidFill>
              <a:srgbClr val="00B9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flipH="1" flipV="1">
            <a:off x="6390356" y="2033708"/>
            <a:ext cx="1173415" cy="2128070"/>
          </a:xfrm>
          <a:prstGeom prst="curvedRightArrow">
            <a:avLst>
              <a:gd name="adj1" fmla="val 3481"/>
              <a:gd name="adj2" fmla="val 45822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27646" flipH="1">
            <a:off x="711661" y="753738"/>
            <a:ext cx="5848090" cy="375045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AF4E7-EE89-C347-970F-E96D5843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</p:spTree>
    <p:extLst>
      <p:ext uri="{BB962C8B-B14F-4D97-AF65-F5344CB8AC3E}">
        <p14:creationId xmlns:p14="http://schemas.microsoft.com/office/powerpoint/2010/main" val="2241606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5C86-BB45-BD4A-98B4-ADDB24F5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Cum să faci un </a:t>
            </a:r>
            <a:r>
              <a:rPr lang="en-US" dirty="0"/>
              <a:t>Program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41D53-C435-D94D-ABAC-77AD64D60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FE2B4B-67A1-C640-8A90-ACFCF72B9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6" y="1071842"/>
            <a:ext cx="7785100" cy="513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547F5-59E2-EA43-ABC3-4743A0A0C1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32" t="1247" b="64098"/>
          <a:stretch/>
        </p:blipFill>
        <p:spPr>
          <a:xfrm>
            <a:off x="4546509" y="1649465"/>
            <a:ext cx="3296296" cy="1786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7DF38-3703-BF4B-9384-F4EC55ED26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4" t="4809" r="21752"/>
          <a:stretch/>
        </p:blipFill>
        <p:spPr>
          <a:xfrm>
            <a:off x="4572000" y="1244876"/>
            <a:ext cx="3296296" cy="2163970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C802BFB4-7BDF-D446-8980-62656BD60E66}"/>
              </a:ext>
            </a:extLst>
          </p:cNvPr>
          <p:cNvSpPr/>
          <p:nvPr/>
        </p:nvSpPr>
        <p:spPr>
          <a:xfrm rot="5400000">
            <a:off x="789028" y="1012107"/>
            <a:ext cx="5130800" cy="4293280"/>
          </a:xfrm>
          <a:prstGeom prst="arc">
            <a:avLst>
              <a:gd name="adj1" fmla="val 15965852"/>
              <a:gd name="adj2" fmla="val 0"/>
            </a:avLst>
          </a:prstGeom>
          <a:ln w="76200">
            <a:solidFill>
              <a:srgbClr val="00B9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E0C98B-584A-4D93-8B5F-D4BDA4635705}"/>
              </a:ext>
            </a:extLst>
          </p:cNvPr>
          <p:cNvSpPr txBox="1"/>
          <p:nvPr/>
        </p:nvSpPr>
        <p:spPr>
          <a:xfrm>
            <a:off x="5589087" y="3388128"/>
            <a:ext cx="2809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Pasul</a:t>
            </a:r>
            <a:r>
              <a:rPr lang="en-US" dirty="0"/>
              <a:t> 1: </a:t>
            </a:r>
            <a:r>
              <a:rPr lang="ro-RO" dirty="0"/>
              <a:t>Apasă pe comanda </a:t>
            </a:r>
            <a:r>
              <a:rPr lang="en-US" b="1" i="1" dirty="0"/>
              <a:t>Set Speed </a:t>
            </a:r>
            <a:r>
              <a:rPr lang="ro-RO" dirty="0"/>
              <a:t>și trage comanda în spațiu de programare.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27D8C-9BB9-4C23-A921-AD910B028E84}"/>
              </a:ext>
            </a:extLst>
          </p:cNvPr>
          <p:cNvSpPr txBox="1"/>
          <p:nvPr/>
        </p:nvSpPr>
        <p:spPr>
          <a:xfrm>
            <a:off x="4369135" y="5521884"/>
            <a:ext cx="4029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Pasul</a:t>
            </a:r>
            <a:r>
              <a:rPr lang="en-US" dirty="0"/>
              <a:t> 2: </a:t>
            </a:r>
            <a:r>
              <a:rPr lang="ro-RO" dirty="0"/>
              <a:t>Atașează block-ul anterior la </a:t>
            </a:r>
            <a:r>
              <a:rPr lang="en-US" b="1" i="1" dirty="0"/>
              <a:t>Start Block </a:t>
            </a:r>
            <a:r>
              <a:rPr lang="en-US" dirty="0"/>
              <a:t>(</a:t>
            </a:r>
            <a:r>
              <a:rPr lang="ro-RO" dirty="0"/>
              <a:t>săgeata verde</a:t>
            </a:r>
            <a:r>
              <a:rPr lang="en-US" dirty="0"/>
              <a:t>) (</a:t>
            </a:r>
            <a:r>
              <a:rPr lang="ro-RO" dirty="0"/>
              <a:t>vezi animația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E37F2-B997-F14B-A947-B6125D2D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EV3Lessons.com, 2020, Last Update: (12/21/2019)</a:t>
            </a:r>
          </a:p>
        </p:txBody>
      </p:sp>
    </p:spTree>
    <p:extLst>
      <p:ext uri="{BB962C8B-B14F-4D97-AF65-F5344CB8AC3E}">
        <p14:creationId xmlns:p14="http://schemas.microsoft.com/office/powerpoint/2010/main" val="2144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ginner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ginner" id="{2CEFEB64-C992-CF42-AC34-A2A7B15E4CF5}" vid="{484731AA-B6D9-C841-B3ED-40BE794FD840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6792</TotalTime>
  <Words>1786</Words>
  <Application>Microsoft Office PowerPoint</Application>
  <PresentationFormat>On-screen Show (4:3)</PresentationFormat>
  <Paragraphs>185</Paragraphs>
  <Slides>22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Helvetica Neue</vt:lpstr>
      <vt:lpstr>Custom Design</vt:lpstr>
      <vt:lpstr>beginner</vt:lpstr>
      <vt:lpstr>1_Custom Design</vt:lpstr>
      <vt:lpstr>PowerPoint Presentation</vt:lpstr>
      <vt:lpstr>Obiectivele lecției</vt:lpstr>
      <vt:lpstr>Configurarea block-urilor  de mișcare</vt:lpstr>
      <vt:lpstr>Block-ul Mers înainte </vt:lpstr>
      <vt:lpstr>Block-ul ,,Move Steering’’</vt:lpstr>
      <vt:lpstr>Block-urile  Move Steering/Power</vt:lpstr>
      <vt:lpstr>Block-ul Move Tank</vt:lpstr>
      <vt:lpstr>Valori NEGATIVE</vt:lpstr>
      <vt:lpstr>Cum să faci un Program?</vt:lpstr>
      <vt:lpstr>Realizează un program de Mers înainte</vt:lpstr>
      <vt:lpstr>Provocarea 1:  mers înainte (3 SECunde)</vt:lpstr>
      <vt:lpstr>Alte moduri de a merge înainte pentru 3 secunde</vt:lpstr>
      <vt:lpstr>Instrucțiunile profesorilor </vt:lpstr>
      <vt:lpstr>Mers înainte: Secunde vs. grade vs. Rotații</vt:lpstr>
      <vt:lpstr>Discuții despre mersul înainte</vt:lpstr>
      <vt:lpstr>Soluția provocării</vt:lpstr>
      <vt:lpstr>SOLUția: Utilizează PORT VIEW</vt:lpstr>
      <vt:lpstr>Block-urile  Start Moving și Stop Moving</vt:lpstr>
      <vt:lpstr>Mișcarea Start și stop</vt:lpstr>
      <vt:lpstr>Block-ul Wait</vt:lpstr>
      <vt:lpstr>Alte moduri de a mișca robotul 3 secunde 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EV3 PROGRAMMING Lesson</dc:title>
  <dc:creator>Sanjay Seshan</dc:creator>
  <cp:lastModifiedBy>marinela buruiana</cp:lastModifiedBy>
  <cp:revision>127</cp:revision>
  <cp:lastPrinted>2016-07-04T14:38:40Z</cp:lastPrinted>
  <dcterms:created xsi:type="dcterms:W3CDTF">2014-08-07T02:19:13Z</dcterms:created>
  <dcterms:modified xsi:type="dcterms:W3CDTF">2023-09-05T07:56:58Z</dcterms:modified>
</cp:coreProperties>
</file>